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1pPr>
    <a:lvl2pPr marL="0" marR="0" indent="457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2pPr>
    <a:lvl3pPr marL="0" marR="0" indent="914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3pPr>
    <a:lvl4pPr marL="0" marR="0" indent="1371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4pPr>
    <a:lvl5pPr marL="0" marR="0" indent="18288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5pPr>
    <a:lvl6pPr marL="0" marR="0" indent="22860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6pPr>
    <a:lvl7pPr marL="0" marR="0" indent="27432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7pPr>
    <a:lvl8pPr marL="0" marR="0" indent="32004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8pPr>
    <a:lvl9pPr marL="0" marR="0" indent="3657600" algn="l" defTabSz="355600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chemeClr val="accent1">
            <a:satOff val="-9155"/>
            <a:lumOff val="-32673"/>
          </a:schemeClr>
        </a:solidFill>
        <a:effectLst/>
        <a:uFillTx/>
        <a:latin typeface="Graphik Light"/>
        <a:ea typeface="Graphik Light"/>
        <a:cs typeface="Graphik Light"/>
        <a:sym typeface="Graphik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357243"/>
              <a:satOff val="7293"/>
              <a:lumOff val="8906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D5D5D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3">
              <a:satOff val="1412"/>
              <a:lumOff val="16412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>
                  <a:satOff val="1412"/>
                  <a:lumOff val="1641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6E937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FFF171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A5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E1A84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103425"/>
              <a:satOff val="-7243"/>
              <a:lumOff val="99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chemeClr val="accent5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lumOff val="-14283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5">
                  <a:lumOff val="-1428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5">
              <a:satOff val="-6299"/>
              <a:lumOff val="-3230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/Relationships>

</file>

<file path=ppt/media/image1.gif>
</file>

<file path=ppt/media/image1.png>
</file>

<file path=ppt/media/image2.gif>
</file>

<file path=ppt/media/image2.png>
</file>

<file path=ppt/media/image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500" y="12268950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0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09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spcBef>
                <a:spcPts val="6000"/>
              </a:spcBef>
              <a:buSzTx/>
              <a:buNone/>
              <a:defRPr sz="5000"/>
            </a:lvl1pPr>
            <a:lvl2pPr marL="0" indent="457200">
              <a:spcBef>
                <a:spcPts val="6000"/>
              </a:spcBef>
              <a:buSzTx/>
              <a:buNone/>
              <a:defRPr sz="5000"/>
            </a:lvl2pPr>
            <a:lvl3pPr marL="0" indent="914400">
              <a:spcBef>
                <a:spcPts val="6000"/>
              </a:spcBef>
              <a:buSzTx/>
              <a:buNone/>
              <a:defRPr sz="5000"/>
            </a:lvl3pPr>
            <a:lvl4pPr marL="0" indent="1371600">
              <a:spcBef>
                <a:spcPts val="6000"/>
              </a:spcBef>
              <a:buSzTx/>
              <a:buNone/>
              <a:defRPr sz="5000"/>
            </a:lvl4pPr>
            <a:lvl5pPr marL="0" indent="1828800">
              <a:spcBef>
                <a:spcPts val="6000"/>
              </a:spcBef>
              <a:buSzTx/>
              <a:buNone/>
              <a:defRPr sz="50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191000"/>
            <a:ext cx="21971000" cy="40894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206500"/>
            <a:ext cx="21971000" cy="7353300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55"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5461000" y="9563100"/>
            <a:ext cx="13728700" cy="698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quarter" idx="1" hasCustomPrompt="1"/>
          </p:nvPr>
        </p:nvSpPr>
        <p:spPr>
          <a:xfrm>
            <a:off x="5194300" y="4165600"/>
            <a:ext cx="13995400" cy="4432300"/>
          </a:xfrm>
          <a:prstGeom prst="rect">
            <a:avLst/>
          </a:prstGeom>
        </p:spPr>
        <p:txBody>
          <a:bodyPr anchor="b"/>
          <a:lstStyle>
            <a:lvl1pPr marL="254000" indent="-2540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 defTabSz="2438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lose-up of a curved, white, layered pattern"/>
          <p:cNvSpPr/>
          <p:nvPr>
            <p:ph type="pic" sz="quarter" idx="21"/>
          </p:nvPr>
        </p:nvSpPr>
        <p:spPr>
          <a:xfrm>
            <a:off x="1257300" y="3213100"/>
            <a:ext cx="7289800" cy="728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Close-up of a layered pattern of grey stone"/>
          <p:cNvSpPr/>
          <p:nvPr>
            <p:ph type="pic" sz="quarter" idx="22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Close-up of a white ribbed pattern"/>
          <p:cNvSpPr/>
          <p:nvPr>
            <p:ph type="pic" sz="quarter" idx="23"/>
          </p:nvPr>
        </p:nvSpPr>
        <p:spPr>
          <a:xfrm>
            <a:off x="14621933" y="3632200"/>
            <a:ext cx="9677401" cy="645725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Angular, futuristic, white corridor with shadows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uturistic, curved, white structure"/>
          <p:cNvSpPr/>
          <p:nvPr>
            <p:ph type="pic" idx="21"/>
          </p:nvPr>
        </p:nvSpPr>
        <p:spPr>
          <a:xfrm>
            <a:off x="0" y="-5397500"/>
            <a:ext cx="27190700" cy="203930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Presentation Title"/>
          <p:cNvSpPr txBox="1"/>
          <p:nvPr>
            <p:ph type="title" hasCustomPrompt="1"/>
          </p:nvPr>
        </p:nvSpPr>
        <p:spPr>
          <a:xfrm>
            <a:off x="1206500" y="2616200"/>
            <a:ext cx="21971004" cy="4648200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curved, white, layered pattern"/>
          <p:cNvSpPr/>
          <p:nvPr>
            <p:ph type="pic" idx="21"/>
          </p:nvPr>
        </p:nvSpPr>
        <p:spPr>
          <a:xfrm>
            <a:off x="11569700" y="0"/>
            <a:ext cx="1371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150100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3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lose-up of the edge of white curved stone"/>
          <p:cNvSpPr/>
          <p:nvPr>
            <p:ph type="pic" idx="21"/>
          </p:nvPr>
        </p:nvSpPr>
        <p:spPr>
          <a:xfrm>
            <a:off x="12382500" y="-1206500"/>
            <a:ext cx="12103100" cy="1614031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Subtitle"/>
          <p:cNvSpPr txBox="1"/>
          <p:nvPr>
            <p:ph type="body" sz="quarter" idx="22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39116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558499" y="12458699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chemeClr val="accent1">
              <a:satOff val="-9155"/>
              <a:lumOff val="-32673"/>
            </a:schemeClr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1pPr>
      <a:lvl2pPr marL="914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2pPr>
      <a:lvl3pPr marL="1371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3pPr>
      <a:lvl4pPr marL="1828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4pPr>
      <a:lvl5pPr marL="22860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5pPr>
      <a:lvl6pPr marL="27432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6pPr>
      <a:lvl7pPr marL="32004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7pPr>
      <a:lvl8pPr marL="36576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8pPr>
      <a:lvl9pPr marL="4114800" marR="0" indent="-457200" algn="l" defTabSz="355600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chemeClr val="accent1">
              <a:satOff val="-9155"/>
              <a:lumOff val="-32673"/>
            </a:schemeClr>
          </a:solidFill>
          <a:uFillTx/>
          <a:latin typeface="Graphik Light"/>
          <a:ea typeface="Graphik Light"/>
          <a:cs typeface="Graphik Light"/>
          <a:sym typeface="Graphik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g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4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5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6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.gif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3.gif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8.png"/></Relationships>
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png"/></Relationships>
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2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aurabh Singh (30 Jan 2026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Saurabh Singh (30 Jan 2026)</a:t>
            </a:r>
          </a:p>
        </p:txBody>
      </p:sp>
      <p:sp>
        <p:nvSpPr>
          <p:cNvPr id="172" name="Basic of JavaScrip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Basic of JavaScript</a:t>
            </a:r>
          </a:p>
        </p:txBody>
      </p:sp>
      <p:sp>
        <p:nvSpPr>
          <p:cNvPr id="173" name="JavaScript Fundamental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2438400"/>
          </a:lstStyle>
          <a:p>
            <a:pPr/>
            <a:r>
              <a:t>JavaScript Fundamentals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ingle-Threaded Nature of JavaScrip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Single-Threaded Nature of JavaScript</a:t>
            </a:r>
          </a:p>
        </p:txBody>
      </p:sp>
      <p:sp>
        <p:nvSpPr>
          <p:cNvPr id="197" name="JavaScript is single-threaded:…"/>
          <p:cNvSpPr txBox="1"/>
          <p:nvPr>
            <p:ph type="body" idx="1"/>
          </p:nvPr>
        </p:nvSpPr>
        <p:spPr>
          <a:xfrm>
            <a:off x="1206500" y="3247130"/>
            <a:ext cx="21971000" cy="9257386"/>
          </a:xfrm>
          <a:prstGeom prst="rect">
            <a:avLst/>
          </a:prstGeom>
        </p:spPr>
        <p:txBody>
          <a:bodyPr/>
          <a:lstStyle/>
          <a:p>
            <a:pPr/>
            <a:r>
              <a:t>JavaScript is single-threaded:</a:t>
            </a:r>
          </a:p>
          <a:p>
            <a:pPr lvl="1"/>
            <a:r>
              <a:t>One call stack</a:t>
            </a:r>
          </a:p>
          <a:p>
            <a:pPr lvl="1"/>
            <a:r>
              <a:t>One thing executed at a time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Web APIs (Browser Power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Web APIs (Browser Power)</a:t>
            </a:r>
          </a:p>
        </p:txBody>
      </p:sp>
      <p:sp>
        <p:nvSpPr>
          <p:cNvPr id="200" name="The browser provides Web APIs such as:…"/>
          <p:cNvSpPr txBox="1"/>
          <p:nvPr>
            <p:ph type="body" idx="1"/>
          </p:nvPr>
        </p:nvSpPr>
        <p:spPr>
          <a:xfrm>
            <a:off x="1206500" y="2863723"/>
            <a:ext cx="21971000" cy="9640793"/>
          </a:xfrm>
          <a:prstGeom prst="rect">
            <a:avLst/>
          </a:prstGeom>
        </p:spPr>
        <p:txBody>
          <a:bodyPr/>
          <a:lstStyle/>
          <a:p>
            <a:pPr marL="374904" indent="-374904" defTabSz="291591">
              <a:spcBef>
                <a:spcPts val="3800"/>
              </a:spcBef>
              <a:defRPr sz="3280"/>
            </a:pPr>
            <a:r>
              <a:t>The browser provides Web APIs such as:</a:t>
            </a:r>
          </a:p>
          <a:p>
            <a:pPr lvl="1" marL="749808" indent="-374904" defTabSz="291591">
              <a:spcBef>
                <a:spcPts val="3800"/>
              </a:spcBef>
              <a:defRPr sz="3280"/>
            </a:pPr>
            <a:r>
              <a:t>setTimeout</a:t>
            </a:r>
          </a:p>
          <a:p>
            <a:pPr lvl="1" marL="749808" indent="-374904" defTabSz="291591">
              <a:spcBef>
                <a:spcPts val="3800"/>
              </a:spcBef>
              <a:defRPr sz="3280"/>
            </a:pPr>
            <a:r>
              <a:t>fetch</a:t>
            </a:r>
          </a:p>
          <a:p>
            <a:pPr lvl="1" marL="749808" indent="-374904" defTabSz="291591">
              <a:spcBef>
                <a:spcPts val="3800"/>
              </a:spcBef>
              <a:defRPr sz="3280"/>
            </a:pPr>
            <a:r>
              <a:t>DOM events</a:t>
            </a:r>
          </a:p>
          <a:p>
            <a:pPr lvl="1" marL="749808" indent="-374904" defTabSz="291591">
              <a:spcBef>
                <a:spcPts val="3800"/>
              </a:spcBef>
              <a:defRPr sz="3280"/>
            </a:pPr>
            <a:r>
              <a:t>Geolocation</a:t>
            </a:r>
          </a:p>
          <a:p>
            <a:pPr lvl="1" marL="749808" indent="-374904" defTabSz="291591">
              <a:spcBef>
                <a:spcPts val="3800"/>
              </a:spcBef>
              <a:defRPr sz="3280"/>
            </a:pPr>
            <a:r>
              <a:t>WebSockets</a:t>
            </a:r>
          </a:p>
          <a:p>
            <a:pPr marL="374904" indent="-374904" defTabSz="291591">
              <a:spcBef>
                <a:spcPts val="3800"/>
              </a:spcBef>
              <a:defRPr sz="3280"/>
            </a:pPr>
            <a:r>
              <a:t>setTimeout is handled by the browser, not the JS engine.</a:t>
            </a:r>
          </a:p>
          <a:p>
            <a:pPr marL="374904" indent="-374904" defTabSz="291591">
              <a:spcBef>
                <a:spcPts val="3800"/>
              </a:spcBef>
              <a:defRPr sz="3280"/>
            </a:pPr>
            <a:r>
              <a:t>Eg:</a:t>
            </a:r>
            <a:br/>
            <a:r>
              <a:t>setTimeout(() =&gt; {</a:t>
            </a:r>
            <a:br/>
            <a:r>
              <a:t>  console.log("Done");</a:t>
            </a:r>
            <a:br/>
            <a:r>
              <a:t>}, 1000);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Event Loop (The Heart of Async JS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Event Loop (The Heart of Async JS)</a:t>
            </a:r>
          </a:p>
        </p:txBody>
      </p:sp>
      <p:sp>
        <p:nvSpPr>
          <p:cNvPr id="203" name="Step-by-step flow:…"/>
          <p:cNvSpPr txBox="1"/>
          <p:nvPr>
            <p:ph type="body" idx="1"/>
          </p:nvPr>
        </p:nvSpPr>
        <p:spPr>
          <a:xfrm>
            <a:off x="1206500" y="3354228"/>
            <a:ext cx="21971000" cy="9150288"/>
          </a:xfrm>
          <a:prstGeom prst="rect">
            <a:avLst/>
          </a:prstGeom>
        </p:spPr>
        <p:txBody>
          <a:bodyPr/>
          <a:lstStyle/>
          <a:p>
            <a:pPr marL="333756" indent="-333756" defTabSz="259588">
              <a:spcBef>
                <a:spcPts val="3400"/>
              </a:spcBef>
              <a:defRPr sz="2920"/>
            </a:pPr>
            <a:r>
              <a:t>Step-by-step flow:</a:t>
            </a:r>
          </a:p>
          <a:p>
            <a:pPr lvl="1" marL="1019810" indent="-509905" defTabSz="259588">
              <a:spcBef>
                <a:spcPts val="3400"/>
              </a:spcBef>
              <a:buAutoNum type="arabicPeriod" startAt="1"/>
              <a:defRPr sz="2920"/>
            </a:pPr>
            <a:r>
              <a:t>JS executes synchronous code in the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call stack</a:t>
            </a:r>
          </a:p>
          <a:p>
            <a:pPr lvl="1" marL="1019810" indent="-509905" defTabSz="259588">
              <a:spcBef>
                <a:spcPts val="3400"/>
              </a:spcBef>
              <a:buAutoNum type="arabicPeriod" startAt="1"/>
              <a:defRPr sz="2920"/>
            </a:pPr>
            <a:r>
              <a:t>Async tasks are sent to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Web APIs</a:t>
            </a:r>
          </a:p>
          <a:p>
            <a:pPr lvl="1" marL="1019810" indent="-509905" defTabSz="259588">
              <a:spcBef>
                <a:spcPts val="3400"/>
              </a:spcBef>
              <a:buAutoNum type="arabicPeriod" startAt="1"/>
              <a:defRPr sz="2920"/>
            </a:pPr>
            <a:r>
              <a:t>When done, callbacks go to:</a:t>
            </a:r>
          </a:p>
          <a:p>
            <a:pPr lvl="2" marL="1001268" indent="-333756" defTabSz="259588">
              <a:spcBef>
                <a:spcPts val="3400"/>
              </a:spcBef>
              <a:defRPr sz="2920"/>
            </a:pPr>
            <a:r>
              <a:t>Microtask Queue</a:t>
            </a:r>
            <a:r>
              <a:t> (Promises)</a:t>
            </a:r>
          </a:p>
          <a:p>
            <a:pPr lvl="2" marL="1001268" indent="-333756" defTabSz="259588">
              <a:spcBef>
                <a:spcPts val="3400"/>
              </a:spcBef>
              <a:defRPr sz="2920"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Task Queue</a:t>
            </a:r>
            <a:r>
              <a:t> (setTimeout, events)</a:t>
            </a:r>
          </a:p>
          <a:p>
            <a:pPr lvl="1" marL="1019810" indent="-509905" defTabSz="259588">
              <a:spcBef>
                <a:spcPts val="3400"/>
              </a:spcBef>
              <a:buAutoNum type="arabicPeriod" startAt="1"/>
              <a:defRPr sz="2920"/>
            </a:pPr>
            <a:r>
              <a:t>Event Loop</a:t>
            </a:r>
            <a:r>
              <a:t> checks:</a:t>
            </a:r>
          </a:p>
          <a:p>
            <a:pPr lvl="2" marL="1001268" indent="-333756" defTabSz="259588">
              <a:spcBef>
                <a:spcPts val="3400"/>
              </a:spcBef>
              <a:defRPr sz="2920"/>
            </a:pPr>
            <a:r>
              <a:t>Is call stack empty?</a:t>
            </a:r>
          </a:p>
          <a:p>
            <a:pPr lvl="2" marL="1001268" indent="-333756" defTabSz="259588">
              <a:spcBef>
                <a:spcPts val="3400"/>
              </a:spcBef>
              <a:defRPr sz="2920"/>
            </a:pPr>
            <a:r>
              <a:t>If yes → move queued callback to stack</a:t>
            </a:r>
          </a:p>
          <a:p>
            <a:pPr marL="333756" indent="-333756" defTabSz="259588">
              <a:spcBef>
                <a:spcPts val="3400"/>
              </a:spcBef>
              <a:defRPr sz="2920"/>
            </a:pPr>
            <a:r>
              <a:t>Priority: Microtask Queue &gt; Task Queue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Understanding Execution Ord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Understanding Execution Order</a:t>
            </a:r>
          </a:p>
        </p:txBody>
      </p:sp>
      <p:sp>
        <p:nvSpPr>
          <p:cNvPr id="206" name="console.log(&quot;A&quot;);…"/>
          <p:cNvSpPr txBox="1"/>
          <p:nvPr>
            <p:ph type="body" idx="1"/>
          </p:nvPr>
        </p:nvSpPr>
        <p:spPr>
          <a:xfrm>
            <a:off x="1206500" y="2857798"/>
            <a:ext cx="21971000" cy="9646718"/>
          </a:xfrm>
          <a:prstGeom prst="rect">
            <a:avLst/>
          </a:prstGeom>
        </p:spPr>
        <p:txBody>
          <a:bodyPr/>
          <a:lstStyle/>
          <a:p>
            <a:pPr marL="0" indent="0" defTabSz="309372">
              <a:spcBef>
                <a:spcPts val="4000"/>
              </a:spcBef>
              <a:buSzTx/>
              <a:buNone/>
              <a:defRPr sz="3480"/>
            </a:pPr>
            <a:r>
              <a:t>console.log("A");</a:t>
            </a:r>
          </a:p>
          <a:p>
            <a:pPr marL="0" indent="0" defTabSz="309372">
              <a:spcBef>
                <a:spcPts val="4000"/>
              </a:spcBef>
              <a:buSzTx/>
              <a:buNone/>
              <a:defRPr sz="3480"/>
            </a:pPr>
            <a:r>
              <a:t>setTimeout(() =&gt; {</a:t>
            </a:r>
          </a:p>
          <a:p>
            <a:pPr marL="0" indent="0" defTabSz="309372">
              <a:spcBef>
                <a:spcPts val="4000"/>
              </a:spcBef>
              <a:buSzTx/>
              <a:buNone/>
              <a:defRPr sz="3480"/>
            </a:pPr>
            <a:r>
              <a:t>  console.log("B");</a:t>
            </a:r>
          </a:p>
          <a:p>
            <a:pPr marL="0" indent="0" defTabSz="309372">
              <a:spcBef>
                <a:spcPts val="4000"/>
              </a:spcBef>
              <a:buSzTx/>
              <a:buNone/>
              <a:defRPr sz="3480"/>
            </a:pPr>
            <a:r>
              <a:t>}, 0);</a:t>
            </a:r>
          </a:p>
          <a:p>
            <a:pPr marL="0" indent="0" defTabSz="309372">
              <a:spcBef>
                <a:spcPts val="4000"/>
              </a:spcBef>
              <a:buSzTx/>
              <a:buNone/>
              <a:defRPr sz="3480"/>
            </a:pPr>
            <a:r>
              <a:t>Promise.resolve().then(() =&gt; {</a:t>
            </a:r>
          </a:p>
          <a:p>
            <a:pPr marL="0" indent="0" defTabSz="309372">
              <a:spcBef>
                <a:spcPts val="4000"/>
              </a:spcBef>
              <a:buSzTx/>
              <a:buNone/>
              <a:defRPr sz="3480"/>
            </a:pPr>
            <a:r>
              <a:t>  console.log("C");</a:t>
            </a:r>
          </a:p>
          <a:p>
            <a:pPr marL="0" indent="0" defTabSz="309372">
              <a:spcBef>
                <a:spcPts val="4000"/>
              </a:spcBef>
              <a:buSzTx/>
              <a:buNone/>
              <a:defRPr sz="3480"/>
            </a:pPr>
            <a:r>
              <a:t>});</a:t>
            </a:r>
          </a:p>
          <a:p>
            <a:pPr marL="0" indent="0" defTabSz="309372">
              <a:spcBef>
                <a:spcPts val="4000"/>
              </a:spcBef>
              <a:buSzTx/>
              <a:buNone/>
              <a:defRPr sz="3480"/>
            </a:pPr>
            <a:r>
              <a:t>console.log(“D");</a:t>
            </a:r>
          </a:p>
          <a:p>
            <a:pPr marL="0" indent="0" defTabSz="309372">
              <a:spcBef>
                <a:spcPts val="4000"/>
              </a:spcBef>
              <a:buSzTx/>
              <a:buNone/>
              <a:defRPr b="1" sz="3480"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(Try it out)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Understanding Execution Ord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Understanding Execution Order</a:t>
            </a:r>
          </a:p>
        </p:txBody>
      </p:sp>
      <p:sp>
        <p:nvSpPr>
          <p:cNvPr id="209" name="A D C B…"/>
          <p:cNvSpPr txBox="1"/>
          <p:nvPr>
            <p:ph type="body" idx="1"/>
          </p:nvPr>
        </p:nvSpPr>
        <p:spPr>
          <a:xfrm>
            <a:off x="1206500" y="2857798"/>
            <a:ext cx="21971000" cy="964671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A</a:t>
            </a:r>
            <a:br/>
            <a:r>
              <a:t>D</a:t>
            </a:r>
            <a:br/>
            <a:r>
              <a:t>C</a:t>
            </a:r>
            <a:br/>
            <a:r>
              <a:t>B</a:t>
            </a:r>
          </a:p>
          <a:p>
            <a:pPr marL="0" indent="0">
              <a:buSzTx/>
              <a:buNone/>
            </a:pPr>
            <a:r>
              <a:t>Why?</a:t>
            </a:r>
          </a:p>
          <a:p>
            <a:pPr marL="1198033" indent="-1058333">
              <a:buFont typeface="Times Roman"/>
            </a:pPr>
            <a:r>
              <a:t>Sync code first(A,D)</a:t>
            </a:r>
          </a:p>
          <a:p>
            <a:pPr marL="1198033" indent="-1058333">
              <a:buFont typeface="Times Roman"/>
            </a:pPr>
            <a:r>
              <a:t>Promises (microtasks) next(C)</a:t>
            </a:r>
          </a:p>
          <a:p>
            <a:pPr marL="1198033" indent="-1058333">
              <a:buFont typeface="Times Roman"/>
            </a:pPr>
            <a:r>
              <a:t>Timers (tasks) last(B)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Why This Model Matt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Why This Model MatterS</a:t>
            </a:r>
          </a:p>
        </p:txBody>
      </p:sp>
      <p:sp>
        <p:nvSpPr>
          <p:cNvPr id="212" name="Helps you:…"/>
          <p:cNvSpPr txBox="1"/>
          <p:nvPr>
            <p:ph type="body" idx="1"/>
          </p:nvPr>
        </p:nvSpPr>
        <p:spPr>
          <a:xfrm>
            <a:off x="1206500" y="3134755"/>
            <a:ext cx="21971000" cy="9130664"/>
          </a:xfrm>
          <a:prstGeom prst="rect">
            <a:avLst/>
          </a:prstGeom>
        </p:spPr>
        <p:txBody>
          <a:bodyPr/>
          <a:lstStyle/>
          <a:p>
            <a:pPr/>
            <a:r>
              <a:t>Helps you:</a:t>
            </a:r>
          </a:p>
          <a:p>
            <a:pPr lvl="1"/>
            <a:r>
              <a:t>Avoid UI blocking</a:t>
            </a:r>
          </a:p>
          <a:p>
            <a:pPr lvl="1"/>
            <a:r>
              <a:t>Debug async bugs</a:t>
            </a:r>
          </a:p>
          <a:p>
            <a:pPr lvl="1"/>
            <a:r>
              <a:t>Write better React code</a:t>
            </a:r>
          </a:p>
          <a:p>
            <a:pPr lvl="1"/>
            <a:r>
              <a:t>Answer interviews confidently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Understand JIT compilation, Global Execution Context (GEC), and the call stack basics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75104">
              <a:defRPr spc="-97" sz="9720"/>
            </a:lvl1pPr>
          </a:lstStyle>
          <a:p>
            <a:pPr/>
            <a:r>
              <a:t>Understand JIT compilation, Global Execution Context (GEC), and the call stack basics.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What it mean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What it means</a:t>
            </a:r>
          </a:p>
        </p:txBody>
      </p:sp>
      <p:sp>
        <p:nvSpPr>
          <p:cNvPr id="217" name="JIT (Just-In-Time) Compi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JIT (Just-In-Time) Compilation</a:t>
            </a:r>
          </a:p>
        </p:txBody>
      </p:sp>
      <p:sp>
        <p:nvSpPr>
          <p:cNvPr id="218" name="JavaScript is not compiled ahead of time like C or Java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JavaScript is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not compiled ahead of time</a:t>
            </a:r>
            <a:r>
              <a:t> like C or Java.</a:t>
            </a:r>
          </a:p>
          <a:p>
            <a:pPr/>
            <a:r>
              <a:t>Instead, it uses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Just-In-Time (JIT) compilation</a:t>
            </a:r>
            <a:r>
              <a:t>.</a:t>
            </a:r>
            <a:br/>
            <a:r>
              <a:t>👉 Code is </a:t>
            </a:r>
            <a:r>
              <a:t>compiled while it is running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7842" y="-5297"/>
            <a:ext cx="20548316" cy="137160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bu47j9z9Dee3O3hHm51ijuARr3aUTtj4j4EH.gif" descr="bu47j9z9Dee3O3hHm51ijuARr3aUTtj4j4EH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55143" y="1324768"/>
            <a:ext cx="19673714" cy="110664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Learn what JavaScript is and how it runs inside the browser engine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114" sz="11400"/>
            </a:lvl1pPr>
          </a:lstStyle>
          <a:p>
            <a:pPr/>
            <a:r>
              <a:t>Learn what JavaScript is and how it runs inside the browser engine.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How it works (high level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How it works (high level)</a:t>
            </a:r>
          </a:p>
        </p:txBody>
      </p:sp>
      <p:sp>
        <p:nvSpPr>
          <p:cNvPr id="225" name="JIT (Just-In-Time) Compi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JIT (Just-In-Time) Compilation</a:t>
            </a:r>
          </a:p>
        </p:txBody>
      </p:sp>
      <p:sp>
        <p:nvSpPr>
          <p:cNvPr id="226" name="JavaScript code is read by the engine (V8, SpiderMonkey, etc.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98500" indent="-698500">
              <a:buAutoNum type="arabicPeriod" startAt="1"/>
            </a:pPr>
            <a:r>
              <a:t>JavaScript code is read by the engine (V8, SpiderMonkey, etc.)</a:t>
            </a:r>
          </a:p>
          <a:p>
            <a:pPr marL="698500" indent="-698500">
              <a:buAutoNum type="arabicPeriod" startAt="1"/>
            </a:pPr>
            <a:r>
              <a:t>Code is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parsed</a:t>
            </a:r>
            <a:r>
              <a:t> into an Abstract Syntax Tree (AST)</a:t>
            </a:r>
          </a:p>
          <a:p>
            <a:pPr marL="698500" indent="-698500">
              <a:buAutoNum type="arabicPeriod" startAt="1"/>
            </a:pPr>
            <a:r>
              <a:t>Code is first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interpreted</a:t>
            </a:r>
            <a:r>
              <a:t> (fast start)</a:t>
            </a:r>
          </a:p>
          <a:p>
            <a:pPr marL="698500" indent="-698500">
              <a:buAutoNum type="arabicPeriod" startAt="1"/>
            </a:pPr>
            <a:r>
              <a:t>Frequently used code is </a:t>
            </a:r>
            <a:r>
              <a:t>optimized and compiled to machine code</a:t>
            </a:r>
          </a:p>
          <a:p>
            <a:pPr marL="698500" indent="-698500">
              <a:buAutoNum type="arabicPeriod" startAt="1"/>
            </a:pPr>
            <a:r>
              <a:t>Slow code may be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de-optimized</a:t>
            </a:r>
            <a:r>
              <a:t> and recompiled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Why JIT is importan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Why JIT is important</a:t>
            </a:r>
          </a:p>
        </p:txBody>
      </p:sp>
      <p:sp>
        <p:nvSpPr>
          <p:cNvPr id="229" name="JIT (Just-In-Time) Compil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JIT (Just-In-Time) Compilation</a:t>
            </a:r>
          </a:p>
        </p:txBody>
      </p:sp>
      <p:sp>
        <p:nvSpPr>
          <p:cNvPr id="230" name="⚡ Faster execution than pure interpret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⚡ Faster execution than pure interpretation</a:t>
            </a:r>
          </a:p>
          <a:p>
            <a:pPr marL="0" indent="0">
              <a:buSzTx/>
              <a:buNone/>
            </a:pPr>
            <a:r>
              <a:t>🚀 Optimizes hot (frequently executed) code</a:t>
            </a:r>
          </a:p>
          <a:p>
            <a:pPr marL="0" indent="0">
              <a:buSzTx/>
              <a:buNone/>
            </a:pPr>
            <a:r>
              <a:t>🧠 Balances startup speed and performance</a:t>
            </a:r>
          </a:p>
          <a:p>
            <a:pPr marL="0" indent="0">
              <a:buSzTx/>
              <a:buNone/>
            </a:pPr>
            <a:r>
              <a:t>KEY TAKEAWAY</a:t>
            </a:r>
            <a:br/>
            <a:r>
              <a:t>JavaScript becomes faster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as it runs</a:t>
            </a:r>
            <a:r>
              <a:t>, not before it runs.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What is an Execution Contex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What is an Execution Context</a:t>
            </a:r>
          </a:p>
        </p:txBody>
      </p:sp>
      <p:sp>
        <p:nvSpPr>
          <p:cNvPr id="233" name="Global Execution Context (GEC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Global Execution Context (GEC)</a:t>
            </a:r>
          </a:p>
        </p:txBody>
      </p:sp>
      <p:sp>
        <p:nvSpPr>
          <p:cNvPr id="234" name="An execution context is an environment where JavaScript code is evaluated and executed.…"/>
          <p:cNvSpPr txBox="1"/>
          <p:nvPr>
            <p:ph type="body" idx="1"/>
          </p:nvPr>
        </p:nvSpPr>
        <p:spPr>
          <a:xfrm>
            <a:off x="1206500" y="3810373"/>
            <a:ext cx="21971000" cy="8694143"/>
          </a:xfrm>
          <a:prstGeom prst="rect">
            <a:avLst/>
          </a:prstGeom>
        </p:spPr>
        <p:txBody>
          <a:bodyPr/>
          <a:lstStyle/>
          <a:p>
            <a:pPr/>
            <a:r>
              <a:t>An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execution context</a:t>
            </a:r>
            <a:r>
              <a:t> is an environment where JavaScript code is evaluated and executed.</a:t>
            </a:r>
          </a:p>
          <a:p>
            <a:pPr/>
            <a:r>
              <a:t>The </a:t>
            </a:r>
            <a:r>
              <a:t>Global Execution Context (GEC)</a:t>
            </a:r>
            <a:r>
              <a:t> is:</a:t>
            </a:r>
          </a:p>
          <a:p>
            <a:pPr lvl="1"/>
            <a:r>
              <a:t>Created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first</a:t>
            </a:r>
          </a:p>
          <a:p>
            <a:pPr lvl="1"/>
            <a:r>
              <a:t>Created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only once</a:t>
            </a:r>
          </a:p>
          <a:p>
            <a:pPr lvl="1"/>
            <a:r>
              <a:t>Associated with the global 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wo phases of GEC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Two phases of GEC</a:t>
            </a:r>
          </a:p>
        </p:txBody>
      </p:sp>
      <p:sp>
        <p:nvSpPr>
          <p:cNvPr id="237" name="Global Execution Context (GEC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Global Execution Context (GEC)</a:t>
            </a:r>
          </a:p>
        </p:txBody>
      </p:sp>
      <p:sp>
        <p:nvSpPr>
          <p:cNvPr id="238" name="Phase 1: Memory Creation Phase…"/>
          <p:cNvSpPr txBox="1"/>
          <p:nvPr>
            <p:ph type="body" idx="1"/>
          </p:nvPr>
        </p:nvSpPr>
        <p:spPr>
          <a:xfrm>
            <a:off x="1206500" y="3810373"/>
            <a:ext cx="21971000" cy="8694143"/>
          </a:xfrm>
          <a:prstGeom prst="rect">
            <a:avLst/>
          </a:prstGeom>
        </p:spPr>
        <p:txBody>
          <a:bodyPr/>
          <a:lstStyle/>
          <a:p>
            <a:pPr marL="384047" indent="-384047" defTabSz="298703">
              <a:spcBef>
                <a:spcPts val="3900"/>
              </a:spcBef>
              <a:defRPr sz="3359"/>
            </a:pPr>
            <a:r>
              <a:t>Phase 1: Memory Creation Phase</a:t>
            </a:r>
          </a:p>
          <a:p>
            <a:pPr lvl="1" marL="768095" indent="-384047" defTabSz="298703">
              <a:spcBef>
                <a:spcPts val="3900"/>
              </a:spcBef>
              <a:defRPr sz="3359"/>
            </a:pPr>
            <a:r>
              <a:t>window object is created (in browsers)</a:t>
            </a:r>
          </a:p>
          <a:p>
            <a:pPr lvl="1" marL="768095" indent="-384047" defTabSz="298703">
              <a:spcBef>
                <a:spcPts val="3900"/>
              </a:spcBef>
              <a:defRPr sz="3359"/>
            </a:pPr>
            <a:r>
              <a:t>this is set to window</a:t>
            </a:r>
          </a:p>
          <a:p>
            <a:pPr lvl="1" marL="768095" indent="-384047" defTabSz="298703">
              <a:spcBef>
                <a:spcPts val="3900"/>
              </a:spcBef>
              <a:defRPr sz="3359"/>
            </a:pPr>
            <a:r>
              <a:t>Variables are allocated memory (undefined)</a:t>
            </a:r>
          </a:p>
          <a:p>
            <a:pPr lvl="1" marL="768095" indent="-384047" defTabSz="298703">
              <a:spcBef>
                <a:spcPts val="3900"/>
              </a:spcBef>
              <a:defRPr sz="3359"/>
            </a:pPr>
            <a:r>
              <a:t>Functions are stored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entirely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lvl="1" marL="768095" indent="-384047" defTabSz="298703">
              <a:spcBef>
                <a:spcPts val="3900"/>
              </a:spcBef>
              <a:defRPr sz="3359"/>
            </a:pPr>
            <a:r>
              <a:t>var a = 10;</a:t>
            </a:r>
            <a:br/>
            <a:r>
              <a:t>function foo() {}</a:t>
            </a:r>
          </a:p>
          <a:p>
            <a:pPr lvl="1" marL="768095" indent="-384047" defTabSz="298703">
              <a:spcBef>
                <a:spcPts val="3900"/>
              </a:spcBef>
              <a:defRPr sz="3359"/>
            </a:pPr>
            <a:r>
              <a:t>Memory phase:</a:t>
            </a:r>
            <a:br/>
            <a:r>
              <a:t>a -&gt; undefined</a:t>
            </a:r>
            <a:br/>
            <a:r>
              <a:t>foo -&gt; function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wo phases of GEC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Two phases of GEC</a:t>
            </a:r>
          </a:p>
        </p:txBody>
      </p:sp>
      <p:sp>
        <p:nvSpPr>
          <p:cNvPr id="241" name="Global Execution Context (GEC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Global Execution Context (GEC)</a:t>
            </a:r>
          </a:p>
        </p:txBody>
      </p:sp>
      <p:sp>
        <p:nvSpPr>
          <p:cNvPr id="242" name="Phase 1: Execution Phase…"/>
          <p:cNvSpPr txBox="1"/>
          <p:nvPr>
            <p:ph type="body" idx="1"/>
          </p:nvPr>
        </p:nvSpPr>
        <p:spPr>
          <a:xfrm>
            <a:off x="1206500" y="3810373"/>
            <a:ext cx="21971000" cy="8694143"/>
          </a:xfrm>
          <a:prstGeom prst="rect">
            <a:avLst/>
          </a:prstGeom>
        </p:spPr>
        <p:txBody>
          <a:bodyPr/>
          <a:lstStyle/>
          <a:p>
            <a:pPr/>
            <a:r>
              <a:t>Phase 1: Execution Phase</a:t>
            </a:r>
          </a:p>
          <a:p>
            <a:pPr lvl="1"/>
            <a:r>
              <a:t>Code runs line by line</a:t>
            </a:r>
          </a:p>
          <a:p>
            <a:pPr lvl="1"/>
            <a:r>
              <a:t>Variables get actual values</a:t>
            </a:r>
          </a:p>
          <a:p>
            <a:pPr lvl="1"/>
            <a:r>
              <a:t>Functions are executed when called</a:t>
            </a:r>
          </a:p>
          <a:p>
            <a:pPr lvl="1"/>
            <a:r>
              <a:t>a-&gt; 10</a:t>
            </a:r>
          </a:p>
          <a:p>
            <a:pPr lvl="1" marL="0" indent="457200">
              <a:buSzTx/>
              <a:buNone/>
            </a:pPr>
            <a:r>
              <a:t>Key Takeaway: JavaScript allocates memory first, then executes code.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What is Call Stack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What is Call Stack?</a:t>
            </a:r>
          </a:p>
        </p:txBody>
      </p:sp>
      <p:sp>
        <p:nvSpPr>
          <p:cNvPr id="245" name="Call Stack (Execution Stack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Call Stack (Execution Stack)</a:t>
            </a:r>
          </a:p>
        </p:txBody>
      </p:sp>
      <p:sp>
        <p:nvSpPr>
          <p:cNvPr id="246" name="The call stack is a data structure that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8055" indent="-448055" defTabSz="348488">
              <a:spcBef>
                <a:spcPts val="4600"/>
              </a:spcBef>
              <a:defRPr sz="3920"/>
            </a:pPr>
            <a:r>
              <a:t>The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call stack</a:t>
            </a:r>
            <a:r>
              <a:t> is a data structure that:</a:t>
            </a:r>
          </a:p>
          <a:p>
            <a:pPr lvl="1" marL="896111" indent="-448055" defTabSz="348488">
              <a:spcBef>
                <a:spcPts val="4600"/>
              </a:spcBef>
              <a:defRPr sz="3920"/>
            </a:pPr>
            <a:r>
              <a:t>Tracks </a:t>
            </a:r>
            <a:r>
              <a:t>which function is currently running</a:t>
            </a:r>
          </a:p>
          <a:p>
            <a:pPr lvl="1" marL="896111" indent="-448055" defTabSz="348488">
              <a:spcBef>
                <a:spcPts val="4600"/>
              </a:spcBef>
              <a:defRPr sz="3920"/>
            </a:pPr>
            <a:r>
              <a:t>Uses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LIFO</a:t>
            </a:r>
            <a:r>
              <a:t> (Last In, First Out)</a:t>
            </a:r>
          </a:p>
          <a:p>
            <a:pPr marL="448055" indent="-448055" defTabSz="348488">
              <a:spcBef>
                <a:spcPts val="4600"/>
              </a:spcBef>
              <a:defRPr sz="3920"/>
            </a:pPr>
            <a:r>
              <a:t>How it Works?</a:t>
            </a:r>
          </a:p>
          <a:p>
            <a:pPr lvl="1" marL="1369060" indent="-684530" defTabSz="348488">
              <a:spcBef>
                <a:spcPts val="4600"/>
              </a:spcBef>
              <a:buAutoNum type="arabicPeriod" startAt="1"/>
              <a:defRPr sz="3920"/>
            </a:pPr>
            <a:r>
              <a:t>GEC is pushed first</a:t>
            </a:r>
          </a:p>
          <a:p>
            <a:pPr lvl="1" marL="1369060" indent="-684530" defTabSz="348488">
              <a:spcBef>
                <a:spcPts val="4600"/>
              </a:spcBef>
              <a:buAutoNum type="arabicPeriod" startAt="1"/>
              <a:defRPr sz="3920"/>
            </a:pPr>
            <a:r>
              <a:t>Each function call is pushed on top</a:t>
            </a:r>
          </a:p>
          <a:p>
            <a:pPr lvl="1" marL="1369060" indent="-684530" defTabSz="348488">
              <a:spcBef>
                <a:spcPts val="4600"/>
              </a:spcBef>
              <a:buAutoNum type="arabicPeriod" startAt="1"/>
              <a:defRPr sz="3920"/>
            </a:pPr>
            <a:r>
              <a:t>When a function finishes , it is popped out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Angular, futuristic, white corridor with shadows" descr="Angular, futuristic, white corridor with shadow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5582989" y="-69057"/>
            <a:ext cx="13218033" cy="1385419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Angular, futuristic, white corridor with shadows" descr="Angular, futuristic, white corridor with shadow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219200" y="0"/>
            <a:ext cx="21945600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all Stack (Execution Stack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Call Stack (Execution Stack)</a:t>
            </a:r>
          </a:p>
        </p:txBody>
      </p:sp>
      <p:sp>
        <p:nvSpPr>
          <p:cNvPr id="253" name="function a() {…"/>
          <p:cNvSpPr txBox="1"/>
          <p:nvPr>
            <p:ph type="body" idx="1"/>
          </p:nvPr>
        </p:nvSpPr>
        <p:spPr>
          <a:xfrm>
            <a:off x="1206500" y="3304139"/>
            <a:ext cx="21971000" cy="9336016"/>
          </a:xfrm>
          <a:prstGeom prst="rect">
            <a:avLst/>
          </a:prstGeom>
        </p:spPr>
        <p:txBody>
          <a:bodyPr/>
          <a:lstStyle/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t>function a() {</a:t>
            </a:r>
          </a:p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t>  b();</a:t>
            </a:r>
          </a:p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t>}</a:t>
            </a:r>
          </a:p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t>function b() {</a:t>
            </a:r>
          </a:p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t>  c();</a:t>
            </a:r>
          </a:p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t>}</a:t>
            </a:r>
          </a:p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t>function c() {</a:t>
            </a:r>
          </a:p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t>  console.log("Hello");</a:t>
            </a:r>
          </a:p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t>}</a:t>
            </a:r>
          </a:p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t>a();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tack overflow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Stack overflow</a:t>
            </a:r>
          </a:p>
        </p:txBody>
      </p:sp>
      <p:sp>
        <p:nvSpPr>
          <p:cNvPr id="256" name="Call Stack (Execution Stack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Call Stack (Execution Stack)</a:t>
            </a:r>
          </a:p>
        </p:txBody>
      </p:sp>
      <p:sp>
        <p:nvSpPr>
          <p:cNvPr id="257" name="If functions keep calling each other endlessly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3484" indent="-443484" defTabSz="344931">
              <a:spcBef>
                <a:spcPts val="4500"/>
              </a:spcBef>
              <a:defRPr sz="3880"/>
            </a:pPr>
            <a:r>
              <a:t>If functions keep calling each other endlessly:</a:t>
            </a:r>
          </a:p>
          <a:p>
            <a:pPr marL="0" indent="0" defTabSz="344931">
              <a:spcBef>
                <a:spcPts val="4500"/>
              </a:spcBef>
              <a:buSzTx/>
              <a:buNone/>
              <a:defRPr sz="3880"/>
            </a:pPr>
            <a:r>
              <a:t>function foo() {</a:t>
            </a:r>
          </a:p>
          <a:p>
            <a:pPr marL="0" indent="0" defTabSz="344931">
              <a:spcBef>
                <a:spcPts val="4500"/>
              </a:spcBef>
              <a:buSzTx/>
              <a:buNone/>
              <a:defRPr sz="3880"/>
            </a:pPr>
            <a:r>
              <a:t>  foo();</a:t>
            </a:r>
          </a:p>
          <a:p>
            <a:pPr marL="0" indent="0" defTabSz="344931">
              <a:spcBef>
                <a:spcPts val="4500"/>
              </a:spcBef>
              <a:buSzTx/>
              <a:buNone/>
              <a:defRPr sz="3880"/>
            </a:pPr>
            <a:r>
              <a:t>}</a:t>
            </a:r>
          </a:p>
          <a:p>
            <a:pPr marL="0" indent="0" defTabSz="344931">
              <a:spcBef>
                <a:spcPts val="4500"/>
              </a:spcBef>
              <a:buSzTx/>
              <a:buNone/>
              <a:defRPr sz="3880"/>
            </a:pPr>
            <a:r>
              <a:t>foo();</a:t>
            </a:r>
          </a:p>
          <a:p>
            <a:pPr marL="0" indent="0" defTabSz="344931">
              <a:spcBef>
                <a:spcPts val="4500"/>
              </a:spcBef>
              <a:buSzTx/>
              <a:buNone/>
              <a:defRPr sz="3880"/>
            </a:pPr>
            <a:r>
              <a:t>👉 </a:t>
            </a:r>
            <a:r>
              <a:t>Maximum call stack size exceeded</a:t>
            </a:r>
          </a:p>
          <a:p>
            <a:pPr marL="443484" indent="-443484" defTabSz="344931">
              <a:spcBef>
                <a:spcPts val="4500"/>
              </a:spcBef>
              <a:defRPr sz="3880"/>
            </a:pPr>
            <a:r>
              <a:t>Key takeaway: JavaScript executes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one function at a time</a:t>
            </a:r>
            <a:r>
              <a:t>, using the call stack.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What Java Script i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What Java Script is?</a:t>
            </a:r>
          </a:p>
        </p:txBody>
      </p:sp>
      <p:sp>
        <p:nvSpPr>
          <p:cNvPr id="178" name="JavaScript is a high-level, interpreted, dynamically typed programming language used to make web pages interactive.…"/>
          <p:cNvSpPr txBox="1"/>
          <p:nvPr>
            <p:ph type="body" idx="1"/>
          </p:nvPr>
        </p:nvSpPr>
        <p:spPr>
          <a:xfrm>
            <a:off x="1206500" y="2824105"/>
            <a:ext cx="21971000" cy="9680411"/>
          </a:xfrm>
          <a:prstGeom prst="rect">
            <a:avLst/>
          </a:prstGeom>
        </p:spPr>
        <p:txBody>
          <a:bodyPr/>
          <a:lstStyle/>
          <a:p>
            <a:pPr marL="448055" indent="-448055" defTabSz="348488">
              <a:spcBef>
                <a:spcPts val="4600"/>
              </a:spcBef>
              <a:defRPr sz="3920"/>
            </a:pPr>
            <a:r>
              <a:t>JavaScript is a high-level, interpreted, dynamically typed programming language used to make web pages interactive.</a:t>
            </a:r>
          </a:p>
          <a:p>
            <a:pPr marL="448055" indent="-448055" defTabSz="348488">
              <a:spcBef>
                <a:spcPts val="4600"/>
              </a:spcBef>
              <a:defRPr sz="3920"/>
            </a:pPr>
            <a:r>
              <a:t>In the browser, JavaScript:</a:t>
            </a:r>
          </a:p>
          <a:p>
            <a:pPr lvl="1" marL="896111" indent="-448055" defTabSz="348488">
              <a:spcBef>
                <a:spcPts val="4600"/>
              </a:spcBef>
              <a:defRPr sz="3920"/>
            </a:pPr>
            <a:r>
              <a:t>Responds to user actions (clicks, typing, scrolling)</a:t>
            </a:r>
          </a:p>
          <a:p>
            <a:pPr lvl="1" marL="896111" indent="-448055" defTabSz="348488">
              <a:spcBef>
                <a:spcPts val="4600"/>
              </a:spcBef>
              <a:defRPr sz="3920"/>
            </a:pPr>
            <a:r>
              <a:t>Manipulates HTML and CSS via the DOM</a:t>
            </a:r>
          </a:p>
          <a:p>
            <a:pPr lvl="1" marL="896111" indent="-448055" defTabSz="348488">
              <a:spcBef>
                <a:spcPts val="4600"/>
              </a:spcBef>
              <a:defRPr sz="3920"/>
            </a:pPr>
            <a:r>
              <a:t>Communicates with servers (fetch / AJAX)</a:t>
            </a:r>
          </a:p>
          <a:p>
            <a:pPr lvl="1" marL="896111" indent="-448055" defTabSz="348488">
              <a:spcBef>
                <a:spcPts val="4600"/>
              </a:spcBef>
              <a:defRPr sz="3920"/>
            </a:pPr>
            <a:r>
              <a:t>Controls application logic</a:t>
            </a:r>
          </a:p>
          <a:p>
            <a:pPr marL="448055" indent="-448055" defTabSz="348488">
              <a:spcBef>
                <a:spcPts val="4600"/>
              </a:spcBef>
              <a:defRPr sz="3920"/>
            </a:pPr>
            <a:r>
              <a:t>JavaScript code is executed inside the browser’s JavaScript engine (for example, Chrome uses V8).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all Stack (Execution Stack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Call Stack (Execution Stack)</a:t>
            </a:r>
          </a:p>
        </p:txBody>
      </p:sp>
      <p:sp>
        <p:nvSpPr>
          <p:cNvPr id="260" name="Stack flow:…"/>
          <p:cNvSpPr txBox="1"/>
          <p:nvPr>
            <p:ph type="body" idx="1"/>
          </p:nvPr>
        </p:nvSpPr>
        <p:spPr>
          <a:xfrm>
            <a:off x="1206500" y="3304139"/>
            <a:ext cx="21971000" cy="9336016"/>
          </a:xfrm>
          <a:prstGeom prst="rect">
            <a:avLst/>
          </a:prstGeom>
        </p:spPr>
        <p:txBody>
          <a:bodyPr/>
          <a:lstStyle/>
          <a:p>
            <a:pPr marL="0" indent="0" defTabSz="302260">
              <a:spcBef>
                <a:spcPts val="3900"/>
              </a:spcBef>
              <a:buSzTx/>
              <a:buNone/>
              <a:defRPr sz="3400"/>
            </a:pPr>
            <a:r>
              <a:t>Stack flow:</a:t>
            </a:r>
          </a:p>
          <a:p>
            <a:pPr marL="0" indent="0" defTabSz="302260">
              <a:spcBef>
                <a:spcPts val="3900"/>
              </a:spcBef>
              <a:buSzTx/>
              <a:buNone/>
              <a:defRPr sz="3400"/>
            </a:pPr>
            <a:r>
              <a:t>Global</a:t>
            </a:r>
          </a:p>
          <a:p>
            <a:pPr marL="0" indent="0" defTabSz="302260">
              <a:spcBef>
                <a:spcPts val="3900"/>
              </a:spcBef>
              <a:buSzTx/>
              <a:buNone/>
              <a:defRPr sz="3400"/>
            </a:pPr>
            <a:r>
              <a:t>→ a()</a:t>
            </a:r>
          </a:p>
          <a:p>
            <a:pPr marL="0" indent="0" defTabSz="302260">
              <a:spcBef>
                <a:spcPts val="3900"/>
              </a:spcBef>
              <a:buSzTx/>
              <a:buNone/>
              <a:defRPr sz="3400"/>
            </a:pPr>
            <a:r>
              <a:t>→ b()</a:t>
            </a:r>
          </a:p>
          <a:p>
            <a:pPr marL="0" indent="0" defTabSz="302260">
              <a:spcBef>
                <a:spcPts val="3900"/>
              </a:spcBef>
              <a:buSzTx/>
              <a:buNone/>
              <a:defRPr sz="3400"/>
            </a:pPr>
            <a:r>
              <a:t>→ c()</a:t>
            </a:r>
          </a:p>
          <a:p>
            <a:pPr marL="0" indent="0" defTabSz="302260">
              <a:spcBef>
                <a:spcPts val="3900"/>
              </a:spcBef>
              <a:buSzTx/>
              <a:buNone/>
              <a:defRPr sz="3400"/>
            </a:pPr>
            <a:r>
              <a:t>← c()</a:t>
            </a:r>
          </a:p>
          <a:p>
            <a:pPr marL="0" indent="0" defTabSz="302260">
              <a:spcBef>
                <a:spcPts val="3900"/>
              </a:spcBef>
              <a:buSzTx/>
              <a:buNone/>
              <a:defRPr sz="3400"/>
            </a:pPr>
            <a:r>
              <a:t>← b()</a:t>
            </a:r>
          </a:p>
          <a:p>
            <a:pPr marL="0" indent="0" defTabSz="302260">
              <a:spcBef>
                <a:spcPts val="3900"/>
              </a:spcBef>
              <a:buSzTx/>
              <a:buNone/>
              <a:defRPr sz="3400"/>
            </a:pPr>
            <a:r>
              <a:t>← a()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Work with core data types, operators, and type conversions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89632">
              <a:defRPr spc="-117" sz="11760"/>
            </a:lvl1pPr>
          </a:lstStyle>
          <a:p>
            <a:pPr/>
            <a:r>
              <a:t>Work with core data types, operators, and type conversions.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ore Data Types in JavaScrip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Core Data Types in JavaScript</a:t>
            </a:r>
          </a:p>
        </p:txBody>
      </p:sp>
      <p:sp>
        <p:nvSpPr>
          <p:cNvPr id="265" name="JavaScript has two broad categories of data types.…"/>
          <p:cNvSpPr txBox="1"/>
          <p:nvPr>
            <p:ph type="body" idx="1"/>
          </p:nvPr>
        </p:nvSpPr>
        <p:spPr>
          <a:xfrm>
            <a:off x="1206500" y="3102383"/>
            <a:ext cx="21971000" cy="10124028"/>
          </a:xfrm>
          <a:prstGeom prst="rect">
            <a:avLst/>
          </a:prstGeom>
        </p:spPr>
        <p:txBody>
          <a:bodyPr/>
          <a:lstStyle/>
          <a:p>
            <a:pPr/>
            <a:r>
              <a:t>JavaScript has two broad categories of data types.</a:t>
            </a:r>
          </a:p>
          <a:p>
            <a:pPr marL="698500" indent="-698500">
              <a:buAutoNum type="alphaUcPeriod" startAt="1"/>
            </a:pPr>
            <a:r>
              <a:t>Primitive Data Types (stored by value)</a:t>
            </a:r>
          </a:p>
          <a:p>
            <a:pPr marL="698500" indent="-698500">
              <a:buAutoNum type="alphaUcPeriod" startAt="1"/>
            </a:pPr>
            <a:r>
              <a:t>Non-Primitive (Refernece) Types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rimitive Data Typ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Primitive Data Types</a:t>
            </a:r>
          </a:p>
        </p:txBody>
      </p:sp>
      <p:sp>
        <p:nvSpPr>
          <p:cNvPr id="268" name="Core Data Types in JavaScrip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Core Data Types in JavaScript</a:t>
            </a:r>
          </a:p>
        </p:txBody>
      </p:sp>
      <p:sp>
        <p:nvSpPr>
          <p:cNvPr id="269" name="✔ Primitives are copied by value…"/>
          <p:cNvSpPr txBox="1"/>
          <p:nvPr>
            <p:ph type="body" idx="1"/>
          </p:nvPr>
        </p:nvSpPr>
        <p:spPr>
          <a:xfrm>
            <a:off x="1206500" y="3644284"/>
            <a:ext cx="21971000" cy="886023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✔ Primitives are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copied by value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marL="0" indent="0">
              <a:buSzTx/>
              <a:buNone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let x = 10;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marL="0" indent="0">
              <a:buSzTx/>
              <a:buNone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let y = x;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marL="0" indent="0">
              <a:buSzTx/>
              <a:buNone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y = 20;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marL="0" indent="0">
              <a:buSzTx/>
              <a:buNone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What is value of x?</a:t>
            </a:r>
          </a:p>
        </p:txBody>
      </p:sp>
      <p:graphicFrame>
        <p:nvGraphicFramePr>
          <p:cNvPr id="270" name="Table 1"/>
          <p:cNvGraphicFramePr/>
          <p:nvPr/>
        </p:nvGraphicFramePr>
        <p:xfrm>
          <a:off x="10692214" y="4045158"/>
          <a:ext cx="12177920" cy="780794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3710617"/>
                <a:gridCol w="8454601"/>
              </a:tblGrid>
              <a:tr h="974405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b="1"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Type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b="1"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Example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  <a:tr h="974405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number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defRPr>
                      </a:pPr>
                      <a:r>
                        <a:t>10</a:t>
                      </a:r>
                      <a:r>
                        <a:rPr sz="1200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, </a:t>
                      </a:r>
                      <a:r>
                        <a:t>3.14</a:t>
                      </a:r>
                      <a:r>
                        <a:rPr sz="1200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, </a:t>
                      </a:r>
                      <a:r>
                        <a:t>NaN</a:t>
                      </a:r>
                      <a:r>
                        <a:rPr sz="1200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, </a:t>
                      </a:r>
                      <a:r>
                        <a:t>Infinity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  <a:tr h="974405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string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defRPr>
                      </a:pPr>
                      <a:r>
                        <a:t>"hello"</a:t>
                      </a:r>
                      <a:r>
                        <a:rPr sz="1200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, </a:t>
                      </a:r>
                      <a:r>
                        <a:t>'JS'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  <a:tr h="974405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boolean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defRPr>
                      </a:pPr>
                      <a:r>
                        <a:t>true</a:t>
                      </a:r>
                      <a:r>
                        <a:rPr sz="1200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, </a:t>
                      </a:r>
                      <a:r>
                        <a:t>false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  <a:tr h="974405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undefined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variable declared, not assigned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  <a:tr h="974405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null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intentional empty value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  <a:tr h="974405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symbol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Symbol("id")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  <a:tr h="974405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bigint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12345678901234567890n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Non-Primitive Data Typ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Non-Primitive Data Types</a:t>
            </a:r>
          </a:p>
        </p:txBody>
      </p:sp>
      <p:sp>
        <p:nvSpPr>
          <p:cNvPr id="273" name="Core Data Types in JavaScrip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Core Data Types in JavaScript</a:t>
            </a:r>
          </a:p>
        </p:txBody>
      </p:sp>
      <p:sp>
        <p:nvSpPr>
          <p:cNvPr id="274" name="✔ Objects are copied by reference…"/>
          <p:cNvSpPr txBox="1"/>
          <p:nvPr>
            <p:ph type="body" idx="1"/>
          </p:nvPr>
        </p:nvSpPr>
        <p:spPr>
          <a:xfrm>
            <a:off x="1206500" y="3644284"/>
            <a:ext cx="21971000" cy="886023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✔ Objects are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copied by reference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marL="0" indent="0">
              <a:buSzTx/>
              <a:buNone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let a = { value: 10 };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marL="0" indent="0">
              <a:buSzTx/>
              <a:buNone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let b = a;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marL="0" indent="0">
              <a:buSzTx/>
              <a:buNone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b.value = 20;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marL="0" indent="0">
              <a:buSzTx/>
              <a:buNone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//What is value of a.value?</a:t>
            </a:r>
          </a:p>
        </p:txBody>
      </p:sp>
      <p:graphicFrame>
        <p:nvGraphicFramePr>
          <p:cNvPr id="275" name="Table 1"/>
          <p:cNvGraphicFramePr/>
          <p:nvPr/>
        </p:nvGraphicFramePr>
        <p:xfrm>
          <a:off x="10692214" y="4045158"/>
          <a:ext cx="12177920" cy="780794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3710617"/>
                <a:gridCol w="8454601"/>
              </a:tblGrid>
              <a:tr h="1948811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b="1"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Type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b="1"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Example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  <a:tr h="1948811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object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{ name: “JS” }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  <a:tr h="1948811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array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[1, 2, 3]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  <a:tr h="1948811"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function</a:t>
                      </a:r>
                    </a:p>
                  </a:txBody>
                  <a:tcPr marL="12700" marR="12700" marT="12700" marB="12700" anchor="ctr" anchorCtr="0" horzOverflow="overflow"/>
                </a:tc>
                <a:tc>
                  <a:txBody>
                    <a:bodyPr/>
                    <a:lstStyle/>
                    <a:p>
                      <a:pPr algn="ctr" defTabSz="2438338">
                        <a:defRPr sz="1800"/>
                      </a:pPr>
                      <a:r>
                        <a:rPr sz="2400">
                          <a:solidFill>
                            <a:schemeClr val="accent1">
                              <a:satOff val="-9155"/>
                              <a:lumOff val="-32673"/>
                            </a:schemeClr>
                          </a:solidFill>
                        </a:rPr>
                        <a:t>function foo() {} </a:t>
                      </a:r>
                    </a:p>
                  </a:txBody>
                  <a:tcPr marL="12700" marR="12700" marT="12700" marB="127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Operators in JavaScrip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Operators in JavaScript</a:t>
            </a:r>
          </a:p>
        </p:txBody>
      </p:sp>
      <p:sp>
        <p:nvSpPr>
          <p:cNvPr id="278" name="Operators are symbols used to perform operations on values.…"/>
          <p:cNvSpPr txBox="1"/>
          <p:nvPr>
            <p:ph type="body" idx="1"/>
          </p:nvPr>
        </p:nvSpPr>
        <p:spPr>
          <a:xfrm>
            <a:off x="1206500" y="3010160"/>
            <a:ext cx="21971000" cy="9494356"/>
          </a:xfrm>
          <a:prstGeom prst="rect">
            <a:avLst/>
          </a:prstGeom>
        </p:spPr>
        <p:txBody>
          <a:bodyPr/>
          <a:lstStyle/>
          <a:p>
            <a:pPr/>
            <a:r>
              <a:t>Operators are symbols used to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perform operations on values.</a:t>
            </a:r>
          </a:p>
          <a:p>
            <a:pPr marL="698500" indent="-698500">
              <a:buAutoNum type="alphaUcPeriod" startAt="1"/>
            </a:pPr>
            <a:r>
              <a:t>Arithmetic Operators</a:t>
            </a:r>
          </a:p>
          <a:p>
            <a:pPr marL="698500" indent="-698500">
              <a:buAutoNum type="alphaUcPeriod" startAt="1"/>
            </a:pPr>
            <a:r>
              <a:t>Assignment Operators</a:t>
            </a:r>
          </a:p>
          <a:p>
            <a:pPr marL="698500" indent="-698500">
              <a:buAutoNum type="alphaUcPeriod" startAt="1"/>
            </a:pPr>
            <a:r>
              <a:t>Comparison Operators</a:t>
            </a:r>
          </a:p>
          <a:p>
            <a:pPr marL="698500" indent="-698500">
              <a:buAutoNum type="alphaUcPeriod" startAt="1"/>
            </a:pPr>
            <a:r>
              <a:t>Logical Operators</a:t>
            </a:r>
          </a:p>
          <a:p>
            <a:pPr marL="698500" indent="-698500">
              <a:buAutoNum type="alphaUcPeriod" startAt="1"/>
            </a:pPr>
            <a:r>
              <a:t>Unary &amp; Ternary Operators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ype Conversion(Very Important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Type Conversion(Very Important)</a:t>
            </a:r>
          </a:p>
        </p:txBody>
      </p:sp>
      <p:sp>
        <p:nvSpPr>
          <p:cNvPr id="281" name="JavaScript automatically converts types in many situations.…"/>
          <p:cNvSpPr txBox="1"/>
          <p:nvPr>
            <p:ph type="body" idx="1"/>
          </p:nvPr>
        </p:nvSpPr>
        <p:spPr>
          <a:xfrm>
            <a:off x="1206500" y="3174743"/>
            <a:ext cx="21971000" cy="9329773"/>
          </a:xfrm>
          <a:prstGeom prst="rect">
            <a:avLst/>
          </a:prstGeom>
        </p:spPr>
        <p:txBody>
          <a:bodyPr/>
          <a:lstStyle/>
          <a:p>
            <a:pPr marL="438911" indent="-438911" defTabSz="341375">
              <a:spcBef>
                <a:spcPts val="4500"/>
              </a:spcBef>
              <a:defRPr sz="3839"/>
            </a:pPr>
            <a:r>
              <a:t>JavaScript automatically converts types in many situations.</a:t>
            </a:r>
          </a:p>
          <a:p>
            <a:pPr marL="670559" indent="-670559" defTabSz="341375">
              <a:spcBef>
                <a:spcPts val="4500"/>
              </a:spcBef>
              <a:buAutoNum type="alphaUcPeriod" startAt="1"/>
              <a:defRPr sz="3839"/>
            </a:pPr>
            <a:r>
              <a:t>Implicit Type Conversion(Type Coercion)</a:t>
            </a:r>
          </a:p>
          <a:p>
            <a:pPr lvl="1" marL="877823" indent="-438911" defTabSz="341375">
              <a:spcBef>
                <a:spcPts val="4500"/>
              </a:spcBef>
              <a:defRPr sz="3839"/>
            </a:pPr>
            <a:r>
              <a:t>+ prefers string</a:t>
            </a:r>
          </a:p>
          <a:p>
            <a:pPr lvl="1" marL="877823" indent="-438911" defTabSz="341375">
              <a:spcBef>
                <a:spcPts val="4500"/>
              </a:spcBef>
              <a:defRPr sz="3839"/>
            </a:pPr>
            <a:r>
              <a:t>Other operators prefer number</a:t>
            </a:r>
          </a:p>
          <a:p>
            <a:pPr marL="670559" indent="-670559" defTabSz="341375">
              <a:spcBef>
                <a:spcPts val="4500"/>
              </a:spcBef>
              <a:buAutoNum type="alphaUcPeriod" startAt="1"/>
              <a:defRPr sz="3839"/>
            </a:pPr>
            <a:r>
              <a:t>Explicit Type Conversion(Recommended)</a:t>
            </a:r>
          </a:p>
          <a:p>
            <a:pPr lvl="1" marL="877823" indent="-438911" defTabSz="341375">
              <a:spcBef>
                <a:spcPts val="4500"/>
              </a:spcBef>
              <a:defRPr sz="3839"/>
            </a:pPr>
            <a:r>
              <a:t>Convert to Number{ parseInt(“10px") }</a:t>
            </a:r>
          </a:p>
          <a:p>
            <a:pPr lvl="1" marL="877823" indent="-438911" defTabSz="341375">
              <a:spcBef>
                <a:spcPts val="4500"/>
              </a:spcBef>
              <a:defRPr sz="3839"/>
            </a:pPr>
            <a:r>
              <a:t>Convert to String{ (10).toString() }</a:t>
            </a:r>
          </a:p>
          <a:p>
            <a:pPr lvl="1" marL="877823" indent="-438911" defTabSz="341375">
              <a:spcBef>
                <a:spcPts val="4500"/>
              </a:spcBef>
              <a:defRPr sz="3839"/>
            </a:pPr>
            <a:r>
              <a:t>Convert to Boolean{ Boolean (“JS”) }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datatypes.png" descr="datatypes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0" y="492034"/>
            <a:ext cx="24384000" cy="1273193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datatypes2.gif" descr="datatypes2.gif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74320"/>
            <a:ext cx="24384000" cy="1316736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ompare var, let, and const, and understand how scope rules affect your code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75104">
              <a:defRPr spc="-97" sz="9720"/>
            </a:lvl1pPr>
          </a:lstStyle>
          <a:p>
            <a:pPr/>
            <a:r>
              <a:t>Compare var, let, and const, and understand how scope rules affect your code.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Browser Architecture (Big Picture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Browser Architecture (Big Picture)</a:t>
            </a:r>
          </a:p>
        </p:txBody>
      </p:sp>
      <p:sp>
        <p:nvSpPr>
          <p:cNvPr id="181" name="A browser has multiple components, but JavaScript mainly interacts with:…"/>
          <p:cNvSpPr txBox="1"/>
          <p:nvPr>
            <p:ph type="body" idx="1"/>
          </p:nvPr>
        </p:nvSpPr>
        <p:spPr>
          <a:xfrm>
            <a:off x="1206500" y="3014975"/>
            <a:ext cx="21971000" cy="9489541"/>
          </a:xfrm>
          <a:prstGeom prst="rect">
            <a:avLst/>
          </a:prstGeom>
        </p:spPr>
        <p:txBody>
          <a:bodyPr/>
          <a:lstStyle/>
          <a:p>
            <a:pPr/>
            <a:r>
              <a:t>A browser has multiple components, but JavaScript mainly interacts with:</a:t>
            </a:r>
          </a:p>
          <a:p>
            <a:pPr lvl="1" marL="1397000" indent="-698500">
              <a:buAutoNum type="arabicPeriod" startAt="1"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JavaScript Engine</a:t>
            </a:r>
            <a:r>
              <a:t> – executes JS code</a:t>
            </a:r>
          </a:p>
          <a:p>
            <a:pPr lvl="1" marL="1397000" indent="-698500">
              <a:buAutoNum type="arabicPeriod" startAt="1"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Web APIs</a:t>
            </a:r>
            <a:r>
              <a:t> – browser-provided features (DOM, timers, fetch)</a:t>
            </a:r>
          </a:p>
          <a:p>
            <a:pPr lvl="1" marL="1397000" indent="-698500">
              <a:buAutoNum type="arabicPeriod" startAt="1"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Event Loop</a:t>
            </a:r>
            <a:r>
              <a:t> – coordinates async execution</a:t>
            </a:r>
          </a:p>
          <a:p>
            <a:pPr>
              <a:defRPr b="1"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Imp: JavaScript itself does NOT handle async tasks</a:t>
            </a:r>
            <a:r>
              <a:rPr b="0">
                <a:latin typeface="Graphik Light"/>
                <a:ea typeface="Graphik Light"/>
                <a:cs typeface="Graphik Light"/>
                <a:sym typeface="Graphik Light"/>
              </a:rPr>
              <a:t>. The browser does.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Why JavaScript Needed let and con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Why JavaScript Needed let and const</a:t>
            </a:r>
          </a:p>
        </p:txBody>
      </p:sp>
      <p:sp>
        <p:nvSpPr>
          <p:cNvPr id="290" name="Early JavaScript had only var. This caused silent bugs due to:…"/>
          <p:cNvSpPr txBox="1"/>
          <p:nvPr>
            <p:ph type="body" idx="1"/>
          </p:nvPr>
        </p:nvSpPr>
        <p:spPr>
          <a:xfrm>
            <a:off x="1206500" y="3108720"/>
            <a:ext cx="21971000" cy="9395796"/>
          </a:xfrm>
          <a:prstGeom prst="rect">
            <a:avLst/>
          </a:prstGeom>
        </p:spPr>
        <p:txBody>
          <a:bodyPr/>
          <a:lstStyle/>
          <a:p>
            <a:pPr marL="365760" indent="-365760" defTabSz="284479">
              <a:spcBef>
                <a:spcPts val="3700"/>
              </a:spcBef>
              <a:defRPr sz="3200"/>
            </a:pPr>
            <a:r>
              <a:t>Early JavaScript had only var.</a:t>
            </a:r>
            <a:br/>
            <a:r>
              <a:t>This caused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silent bugs</a:t>
            </a:r>
            <a:r>
              <a:t> due to:</a:t>
            </a:r>
          </a:p>
          <a:p>
            <a:pPr lvl="1" marL="731520" indent="-365760" defTabSz="284479">
              <a:spcBef>
                <a:spcPts val="3700"/>
              </a:spcBef>
              <a:defRPr sz="3200"/>
            </a:pPr>
            <a:r>
              <a:t>No block scope</a:t>
            </a:r>
          </a:p>
          <a:p>
            <a:pPr lvl="1" marL="731520" indent="-365760" defTabSz="284479">
              <a:spcBef>
                <a:spcPts val="3700"/>
              </a:spcBef>
              <a:defRPr sz="3200"/>
            </a:pPr>
            <a:r>
              <a:t>Accidental re-declarations</a:t>
            </a:r>
          </a:p>
          <a:p>
            <a:pPr lvl="1" marL="731520" indent="-365760" defTabSz="284479">
              <a:spcBef>
                <a:spcPts val="3700"/>
              </a:spcBef>
              <a:defRPr sz="3200"/>
            </a:pPr>
            <a:r>
              <a:t>Global variable pollution</a:t>
            </a:r>
          </a:p>
          <a:p>
            <a:pPr lvl="1" marL="731520" indent="-365760" defTabSz="284479">
              <a:spcBef>
                <a:spcPts val="3700"/>
              </a:spcBef>
              <a:defRPr sz="3200"/>
            </a:pPr>
            <a:r>
              <a:t>Unexpected behavior in async code</a:t>
            </a:r>
          </a:p>
          <a:p>
            <a:pPr marL="365760" indent="-365760" defTabSz="284479">
              <a:spcBef>
                <a:spcPts val="3700"/>
              </a:spcBef>
              <a:defRPr sz="3200"/>
            </a:pPr>
            <a:r>
              <a:t>ES6 (let and const) was introduced to make JavaScript:</a:t>
            </a:r>
          </a:p>
          <a:p>
            <a:pPr lvl="1" marL="731520" indent="-365760" defTabSz="284479">
              <a:spcBef>
                <a:spcPts val="3700"/>
              </a:spcBef>
              <a:defRPr sz="3200"/>
            </a:pPr>
            <a:r>
              <a:t>More </a:t>
            </a:r>
            <a:r>
              <a:t>predictable</a:t>
            </a:r>
          </a:p>
          <a:p>
            <a:pPr lvl="1" marL="731520" indent="-365760" defTabSz="284479">
              <a:spcBef>
                <a:spcPts val="3700"/>
              </a:spcBef>
              <a:defRPr sz="3200"/>
            </a:pPr>
            <a:r>
              <a:t>More </a:t>
            </a:r>
            <a:r>
              <a:t>maintainable</a:t>
            </a:r>
          </a:p>
          <a:p>
            <a:pPr lvl="1" marL="731520" indent="-365760" defTabSz="284479">
              <a:spcBef>
                <a:spcPts val="3700"/>
              </a:spcBef>
              <a:defRPr sz="3200"/>
            </a:pPr>
            <a:r>
              <a:t>Safer for </a:t>
            </a:r>
            <a:r>
              <a:t>large applications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cope Types in JavaScript (Foundation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Scope Types in JavaScript (Foundation)</a:t>
            </a:r>
          </a:p>
        </p:txBody>
      </p:sp>
      <p:sp>
        <p:nvSpPr>
          <p:cNvPr id="293" name="JavaScript has three main scope types:…"/>
          <p:cNvSpPr txBox="1"/>
          <p:nvPr>
            <p:ph type="body" idx="1"/>
          </p:nvPr>
        </p:nvSpPr>
        <p:spPr>
          <a:xfrm>
            <a:off x="1206500" y="3438737"/>
            <a:ext cx="21971000" cy="906577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JavaScript has </a:t>
            </a:r>
            <a:r>
              <a:t>three main scope types</a:t>
            </a:r>
            <a:r>
              <a:t>:</a:t>
            </a:r>
          </a:p>
          <a:p>
            <a:pPr marL="0" indent="0">
              <a:buSzTx/>
              <a:buNone/>
            </a:pPr>
            <a:r>
              <a:t>1️⃣ Global Scope</a:t>
            </a:r>
          </a:p>
          <a:p>
            <a:pPr marL="0" indent="0">
              <a:buSzTx/>
              <a:buNone/>
            </a:pPr>
            <a:r>
              <a:t>2️⃣ Function Scope</a:t>
            </a:r>
          </a:p>
          <a:p>
            <a:pPr marL="0" indent="0">
              <a:buSzTx/>
              <a:buNone/>
            </a:pPr>
            <a:r>
              <a:t>3️⃣ Block Scope</a:t>
            </a:r>
          </a:p>
          <a:p>
            <a:pPr/>
            <a:r>
              <a:t>Understanding which keyword maps to which scope is critical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var fun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var function </a:t>
            </a:r>
          </a:p>
        </p:txBody>
      </p:sp>
      <p:sp>
        <p:nvSpPr>
          <p:cNvPr id="296" name="A var variable is scoped only to the nearest function, not blocks.…"/>
          <p:cNvSpPr txBox="1"/>
          <p:nvPr>
            <p:ph type="body" idx="1"/>
          </p:nvPr>
        </p:nvSpPr>
        <p:spPr>
          <a:xfrm>
            <a:off x="1206500" y="2988877"/>
            <a:ext cx="21971000" cy="9515639"/>
          </a:xfrm>
          <a:prstGeom prst="rect">
            <a:avLst/>
          </a:prstGeom>
        </p:spPr>
        <p:txBody>
          <a:bodyPr/>
          <a:lstStyle/>
          <a:p>
            <a:pPr marL="438911" indent="-438911" defTabSz="341375">
              <a:spcBef>
                <a:spcPts val="4500"/>
              </a:spcBef>
              <a:defRPr sz="3839"/>
            </a:pPr>
            <a:r>
              <a:t>A var variable is scoped only to the nearest function, not blocks.</a:t>
            </a:r>
          </a:p>
          <a:p>
            <a:pPr lvl="1" marL="877823" indent="-438911" defTabSz="341375">
              <a:spcBef>
                <a:spcPts val="4500"/>
              </a:spcBef>
              <a:defRPr sz="3839"/>
            </a:pPr>
            <a:r>
              <a:t>Example:</a:t>
            </a:r>
            <a:br/>
            <a:r>
              <a:t>function example() {</a:t>
            </a:r>
            <a:br/>
            <a:r>
              <a:t>  if (true) {</a:t>
            </a:r>
            <a:br/>
            <a:r>
              <a:t>    var x = 10;</a:t>
            </a:r>
            <a:br/>
            <a:r>
              <a:t>  }</a:t>
            </a:r>
            <a:br/>
            <a:r>
              <a:t>  console.log(x); // 10</a:t>
            </a:r>
            <a:br/>
            <a:r>
              <a:t>}</a:t>
            </a:r>
          </a:p>
          <a:p>
            <a:pPr marL="438911" indent="-438911" defTabSz="341375">
              <a:spcBef>
                <a:spcPts val="4500"/>
              </a:spcBef>
              <a:defRPr sz="3839"/>
            </a:pPr>
            <a:r>
              <a:t>Even though x is inside if, it belongs to the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entire function</a:t>
            </a:r>
            <a:r>
              <a:t>.</a:t>
            </a:r>
          </a:p>
          <a:p>
            <a:pPr marL="438911" indent="-438911" defTabSz="341375">
              <a:spcBef>
                <a:spcPts val="4500"/>
              </a:spcBef>
              <a:defRPr sz="3839"/>
            </a:pPr>
            <a:r>
              <a:t>Consequences: Consequence</a:t>
            </a:r>
          </a:p>
          <a:p>
            <a:pPr marL="0" indent="0" defTabSz="341375">
              <a:spcBef>
                <a:spcPts val="4500"/>
              </a:spcBef>
              <a:buSzTx/>
              <a:buNone/>
              <a:defRPr sz="3839"/>
            </a:pPr>
            <a:r>
              <a:t>Blocks(if , for, while) do </a:t>
            </a:r>
            <a:r>
              <a:t>not protect variables</a:t>
            </a:r>
            <a:r>
              <a:t> declared with var.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Definitio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Definition</a:t>
            </a:r>
          </a:p>
        </p:txBody>
      </p:sp>
      <p:sp>
        <p:nvSpPr>
          <p:cNvPr id="299" name="let and scope- True Block Scop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let and scope- True Block Scope </a:t>
            </a:r>
          </a:p>
        </p:txBody>
      </p:sp>
      <p:sp>
        <p:nvSpPr>
          <p:cNvPr id="300" name="Variables exist only inside the nearest {} block…"/>
          <p:cNvSpPr txBox="1"/>
          <p:nvPr>
            <p:ph type="body" idx="1"/>
          </p:nvPr>
        </p:nvSpPr>
        <p:spPr>
          <a:xfrm>
            <a:off x="1206500" y="3891198"/>
            <a:ext cx="21971000" cy="8970623"/>
          </a:xfrm>
          <a:prstGeom prst="rect">
            <a:avLst/>
          </a:prstGeom>
        </p:spPr>
        <p:txBody>
          <a:bodyPr/>
          <a:lstStyle/>
          <a:p>
            <a:pPr/>
            <a:r>
              <a:t>Variables exist only inside the nearest {} block</a:t>
            </a:r>
          </a:p>
          <a:p>
            <a:pPr/>
            <a:r>
              <a:t>if(true) {</a:t>
            </a:r>
            <a:br/>
            <a:r>
              <a:t>  let a = 5;</a:t>
            </a:r>
            <a:br/>
            <a:r>
              <a:t>  const b = 6;</a:t>
            </a:r>
            <a:br/>
            <a:r>
              <a:t>}</a:t>
            </a:r>
            <a:br/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what will happen here?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Why this matters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Why this matters?</a:t>
            </a:r>
          </a:p>
        </p:txBody>
      </p:sp>
      <p:sp>
        <p:nvSpPr>
          <p:cNvPr id="303" name="let and scope- True Block Scop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let and scope- True Block Scope </a:t>
            </a:r>
          </a:p>
        </p:txBody>
      </p:sp>
      <p:sp>
        <p:nvSpPr>
          <p:cNvPr id="304" name="Block Scope:…"/>
          <p:cNvSpPr txBox="1"/>
          <p:nvPr>
            <p:ph type="body" idx="1"/>
          </p:nvPr>
        </p:nvSpPr>
        <p:spPr>
          <a:xfrm>
            <a:off x="1206500" y="3891198"/>
            <a:ext cx="21971000" cy="8970623"/>
          </a:xfrm>
          <a:prstGeom prst="rect">
            <a:avLst/>
          </a:prstGeom>
        </p:spPr>
        <p:txBody>
          <a:bodyPr/>
          <a:lstStyle/>
          <a:p>
            <a:pPr/>
            <a:r>
              <a:t>Block Scope:</a:t>
            </a:r>
          </a:p>
          <a:p>
            <a:pPr lvl="1"/>
            <a:r>
              <a:t>Prevents accidental overwrites</a:t>
            </a:r>
          </a:p>
          <a:p>
            <a:pPr lvl="1"/>
            <a:r>
              <a:t>Keeps variables close to usage</a:t>
            </a:r>
          </a:p>
          <a:p>
            <a:pPr lvl="1"/>
            <a:r>
              <a:t>Makes reasoning about code easier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JavaScript Execution Phas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JavaScript Execution Phases</a:t>
            </a:r>
          </a:p>
        </p:txBody>
      </p:sp>
      <p:sp>
        <p:nvSpPr>
          <p:cNvPr id="307" name="Execution Context &amp; Hoisting (Under the Hood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50720">
              <a:defRPr spc="-79" sz="8000"/>
            </a:lvl1pPr>
          </a:lstStyle>
          <a:p>
            <a:pPr/>
            <a:r>
              <a:t>Execution Context &amp; Hoisting (Under the Hood)</a:t>
            </a:r>
          </a:p>
        </p:txBody>
      </p:sp>
      <p:sp>
        <p:nvSpPr>
          <p:cNvPr id="308" name="Every scope goes through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Every scope goes through</a:t>
            </a:r>
          </a:p>
          <a:p>
            <a:pPr lvl="1"/>
            <a:r>
              <a:t>Memory creation phase</a:t>
            </a:r>
          </a:p>
          <a:p>
            <a:pPr lvl="1"/>
            <a:r>
              <a:t>Execution phase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var Hoisting(Memory Phase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var Hoisting(Memory Phase) </a:t>
            </a:r>
          </a:p>
        </p:txBody>
      </p:sp>
      <p:sp>
        <p:nvSpPr>
          <p:cNvPr id="311" name="Execution Context &amp; Hoisting (Under the Hood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50720">
              <a:defRPr spc="-79" sz="8000"/>
            </a:lvl1pPr>
          </a:lstStyle>
          <a:p>
            <a:pPr/>
            <a:r>
              <a:t>Execution Context &amp; Hoisting (Under the Hood)</a:t>
            </a:r>
          </a:p>
        </p:txBody>
      </p:sp>
      <p:sp>
        <p:nvSpPr>
          <p:cNvPr id="312" name="console.log(x); // undefined var x = 10;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console.log(x); // undefined</a:t>
            </a:r>
            <a:br/>
            <a:r>
              <a:t>var x = 10;</a:t>
            </a:r>
          </a:p>
          <a:p>
            <a:pPr/>
            <a:r>
              <a:t>Memory phase:</a:t>
            </a:r>
            <a:br/>
            <a:r>
              <a:t>x = undefined</a:t>
            </a:r>
          </a:p>
          <a:p>
            <a:pPr/>
            <a:r>
              <a:t>Execution phase:</a:t>
            </a:r>
            <a:br/>
            <a:r>
              <a:t>x = 10;</a:t>
            </a:r>
          </a:p>
          <a:p>
            <a:pPr marL="0" indent="0">
              <a:buSzTx/>
              <a:buNone/>
            </a:pPr>
            <a:r>
              <a:t>➡️ No error, but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logic bugs</a:t>
            </a:r>
            <a:r>
              <a:t> happen silently.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Let/const Hoisting(Temporal Dead Zone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Let/const Hoisting(Temporal Dead Zone) </a:t>
            </a:r>
          </a:p>
        </p:txBody>
      </p:sp>
      <p:sp>
        <p:nvSpPr>
          <p:cNvPr id="315" name="Execution Context &amp; Hoisting (Under the Hood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50720">
              <a:defRPr spc="-79" sz="8000"/>
            </a:lvl1pPr>
          </a:lstStyle>
          <a:p>
            <a:pPr/>
            <a:r>
              <a:t>Execution Context &amp; Hoisting (Under the Hood)</a:t>
            </a:r>
          </a:p>
        </p:txBody>
      </p:sp>
      <p:sp>
        <p:nvSpPr>
          <p:cNvPr id="316" name="console.log(y); // ReferenceError let y = 10;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console.log(y); // ReferenceError</a:t>
            </a:r>
            <a:br/>
            <a:r>
              <a:t>let y = 10;</a:t>
            </a:r>
          </a:p>
          <a:p>
            <a:pPr/>
            <a:r>
              <a:t>Variable exists in memory</a:t>
            </a:r>
          </a:p>
          <a:p>
            <a:pPr/>
            <a:r>
              <a:t>But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cannot be accessed</a:t>
            </a:r>
          </a:p>
          <a:p>
            <a:pPr/>
            <a:r>
              <a:t>TDZ lasts until declaration line</a:t>
            </a:r>
          </a:p>
          <a:p>
            <a:pPr marL="0" indent="0">
              <a:buSzTx/>
              <a:buNone/>
            </a:pPr>
            <a:r>
              <a:t>➡️ Forces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correct order of code.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Temporal Dead Zone (TDZ) — Why It Exis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70176">
              <a:defRPr spc="-89" sz="8900"/>
            </a:lvl1pPr>
          </a:lstStyle>
          <a:p>
            <a:pPr/>
            <a:r>
              <a:t>Temporal Dead Zone (TDZ) — Why It Exists</a:t>
            </a:r>
          </a:p>
        </p:txBody>
      </p:sp>
      <p:sp>
        <p:nvSpPr>
          <p:cNvPr id="319" name="TDZ prevents this: let total = total + 1; // ❌ ReferenceError…"/>
          <p:cNvSpPr txBox="1"/>
          <p:nvPr>
            <p:ph type="body" idx="1"/>
          </p:nvPr>
        </p:nvSpPr>
        <p:spPr>
          <a:xfrm>
            <a:off x="1206500" y="3083749"/>
            <a:ext cx="21971000" cy="9420767"/>
          </a:xfrm>
          <a:prstGeom prst="rect">
            <a:avLst/>
          </a:prstGeom>
        </p:spPr>
        <p:txBody>
          <a:bodyPr/>
          <a:lstStyle/>
          <a:p>
            <a:pPr/>
            <a:r>
              <a:t>TDZ prevents this:</a:t>
            </a:r>
            <a:br/>
            <a:r>
              <a:t>let total = total + 1; // ❌ ReferenceError</a:t>
            </a:r>
          </a:p>
          <a:p>
            <a:pPr/>
            <a:r>
              <a:t>Without TDZ:</a:t>
            </a:r>
          </a:p>
          <a:p>
            <a:pPr lvl="1"/>
            <a:r>
              <a:t>Bugs would silently propagate</a:t>
            </a:r>
          </a:p>
          <a:p>
            <a:pPr lvl="1"/>
            <a:r>
              <a:t>Debugging becomes difficult</a:t>
            </a:r>
          </a:p>
          <a:p>
            <a:pPr/>
            <a:r>
              <a:t>TDZ enforces :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“Declare before use”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var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var</a:t>
            </a:r>
          </a:p>
        </p:txBody>
      </p:sp>
      <p:sp>
        <p:nvSpPr>
          <p:cNvPr id="322" name="Re-declaration — Silent Bug vs Compile-Time 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75104">
              <a:defRPr spc="-81" sz="8100"/>
            </a:lvl1pPr>
          </a:lstStyle>
          <a:p>
            <a:pPr/>
            <a:r>
              <a:t>Re-declaration — Silent Bug vs Compile-Time E</a:t>
            </a:r>
          </a:p>
        </p:txBody>
      </p:sp>
      <p:sp>
        <p:nvSpPr>
          <p:cNvPr id="323" name="var user = “Alice”; var user = “Bob”;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var user = “Alice”;</a:t>
            </a:r>
            <a:br/>
            <a:r>
              <a:t>var user = “Bob”;</a:t>
            </a:r>
          </a:p>
          <a:p>
            <a:pPr marL="0" indent="0">
              <a:buSzTx/>
              <a:buNone/>
            </a:pPr>
            <a:r>
              <a:t>➡️ No warning, value overwritten.</a:t>
            </a:r>
          </a:p>
          <a:p>
            <a:pPr marL="0" indent="0">
              <a:buSzTx/>
              <a:buNone/>
            </a:pPr>
            <a:r>
              <a:t>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JavaScript Engine Intern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JavaScript Engine Internals</a:t>
            </a:r>
          </a:p>
        </p:txBody>
      </p:sp>
      <p:sp>
        <p:nvSpPr>
          <p:cNvPr id="184" name="A JavaScript engine has two core parts:…"/>
          <p:cNvSpPr txBox="1"/>
          <p:nvPr>
            <p:ph type="body" idx="1"/>
          </p:nvPr>
        </p:nvSpPr>
        <p:spPr>
          <a:xfrm>
            <a:off x="1206500" y="3288969"/>
            <a:ext cx="21971000" cy="9215547"/>
          </a:xfrm>
          <a:prstGeom prst="rect">
            <a:avLst/>
          </a:prstGeom>
        </p:spPr>
        <p:txBody>
          <a:bodyPr/>
          <a:lstStyle/>
          <a:p>
            <a:pPr marL="347472" indent="-347472" defTabSz="270255">
              <a:spcBef>
                <a:spcPts val="3500"/>
              </a:spcBef>
              <a:defRPr sz="3040"/>
            </a:pPr>
            <a:r>
              <a:t>A JavaScript engine has two core parts:</a:t>
            </a:r>
          </a:p>
          <a:p>
            <a:pPr lvl="1" marL="1061719" indent="-530859" defTabSz="270255">
              <a:spcBef>
                <a:spcPts val="3500"/>
              </a:spcBef>
              <a:buAutoNum type="alphaUcPeriod" startAt="1"/>
              <a:defRPr sz="3040"/>
            </a:pPr>
            <a:r>
              <a:t>Call Stack</a:t>
            </a:r>
          </a:p>
          <a:p>
            <a:pPr lvl="2" marL="1042416" indent="-347472" defTabSz="270255">
              <a:spcBef>
                <a:spcPts val="3500"/>
              </a:spcBef>
              <a:defRPr sz="3040"/>
            </a:pPr>
            <a:r>
              <a:t>Executes JavaScript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line by line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lvl="2" marL="1042416" indent="-347472" defTabSz="270255">
              <a:spcBef>
                <a:spcPts val="3500"/>
              </a:spcBef>
              <a:defRPr sz="3040"/>
            </a:pPr>
            <a:r>
              <a:t>Uses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LIFO</a:t>
            </a:r>
            <a:r>
              <a:t> (Last In, First Out)</a:t>
            </a:r>
          </a:p>
          <a:p>
            <a:pPr lvl="2" marL="1042416" indent="-347472" defTabSz="270255">
              <a:spcBef>
                <a:spcPts val="3500"/>
              </a:spcBef>
              <a:defRPr sz="3040"/>
            </a:pPr>
            <a:r>
              <a:t>Handles </a:t>
            </a:r>
            <a:r>
              <a:t>only synchronous code</a:t>
            </a:r>
            <a:br/>
            <a:r>
              <a:t>Eg:</a:t>
            </a:r>
            <a:br/>
            <a:r>
              <a:t>function a() {</a:t>
            </a:r>
            <a:br/>
            <a:r>
              <a:t>  b();</a:t>
            </a:r>
            <a:br/>
            <a:r>
              <a:t>}</a:t>
            </a:r>
            <a:br/>
            <a:r>
              <a:t>function b() {</a:t>
            </a:r>
            <a:br/>
            <a:r>
              <a:t>  console.log("Hello");</a:t>
            </a:r>
            <a:br/>
            <a:r>
              <a:t>}</a:t>
            </a:r>
            <a:br/>
            <a:r>
              <a:t>a();</a:t>
            </a:r>
            <a:br/>
            <a:r>
              <a:t>a() → b() → console.log()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let/cons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let/const</a:t>
            </a:r>
          </a:p>
        </p:txBody>
      </p:sp>
      <p:sp>
        <p:nvSpPr>
          <p:cNvPr id="326" name="Re-declaration — Silent Bug vs Compile-Time 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75104">
              <a:defRPr spc="-81" sz="8100"/>
            </a:lvl1pPr>
          </a:lstStyle>
          <a:p>
            <a:pPr/>
            <a:r>
              <a:t>Re-declaration — Silent Bug vs Compile-Time E</a:t>
            </a:r>
          </a:p>
        </p:txBody>
      </p:sp>
      <p:sp>
        <p:nvSpPr>
          <p:cNvPr id="327" name="let user = “Alice”; let user = “Bob”;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 user = “Alice”;</a:t>
            </a:r>
            <a:br/>
            <a:r>
              <a:t>let user = “Bob”;</a:t>
            </a:r>
          </a:p>
          <a:p>
            <a:pPr marL="0" indent="0">
              <a:buSzTx/>
              <a:buNone/>
            </a:pPr>
            <a:r>
              <a:t>➡️ Caught early during development.</a:t>
            </a:r>
          </a:p>
          <a:p>
            <a:pPr marL="0" indent="0">
              <a:buSzTx/>
              <a:buNone/>
            </a:pPr>
            <a:r>
              <a:t>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Re-assignment vs Mutation (Very Common Confusion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82495">
              <a:defRPr spc="-69" sz="6900"/>
            </a:lvl1pPr>
          </a:lstStyle>
          <a:p>
            <a:pPr/>
            <a:r>
              <a:t>Re-assignment vs Mutation (Very Common Confusion)</a:t>
            </a:r>
          </a:p>
        </p:txBody>
      </p:sp>
      <p:sp>
        <p:nvSpPr>
          <p:cNvPr id="330" name="const prevents reassignment, not mutation const obj = { count: 1} obj.const = 2; //allowed…"/>
          <p:cNvSpPr txBox="1"/>
          <p:nvPr>
            <p:ph type="body" idx="1"/>
          </p:nvPr>
        </p:nvSpPr>
        <p:spPr>
          <a:xfrm>
            <a:off x="1206500" y="2848982"/>
            <a:ext cx="21971000" cy="9655534"/>
          </a:xfrm>
          <a:prstGeom prst="rect">
            <a:avLst/>
          </a:prstGeom>
        </p:spPr>
        <p:txBody>
          <a:bodyPr/>
          <a:lstStyle/>
          <a:p>
            <a:pPr/>
            <a:r>
              <a:t>const prevents reassignment, not mutation</a:t>
            </a:r>
            <a:br/>
            <a:r>
              <a:t>const obj = { count: 1}</a:t>
            </a:r>
            <a:br/>
            <a:r>
              <a:t>obj.const = 2; //allowed </a:t>
            </a:r>
          </a:p>
          <a:p>
            <a:pPr/>
            <a:r>
              <a:t>But</a:t>
            </a:r>
            <a:br/>
            <a:r>
              <a:t>obj = {}; //error</a:t>
            </a:r>
          </a:p>
          <a:p>
            <a:pPr/>
            <a:r>
              <a:t>Why?</a:t>
            </a:r>
          </a:p>
          <a:p>
            <a:pPr lvl="1"/>
            <a:r>
              <a:t>Reference is constant</a:t>
            </a:r>
          </a:p>
          <a:p>
            <a:pPr lvl="1"/>
            <a:r>
              <a:t>Internal data may change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Loop Scope &amp; Async Behavior (Critical Concept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26336">
              <a:defRPr spc="-79" sz="7900"/>
            </a:lvl1pPr>
          </a:lstStyle>
          <a:p>
            <a:pPr/>
            <a:r>
              <a:t>Loop Scope &amp; Async Behavior (Critical Concept)</a:t>
            </a:r>
          </a:p>
        </p:txBody>
      </p:sp>
      <p:sp>
        <p:nvSpPr>
          <p:cNvPr id="333" name="var shares one binding…"/>
          <p:cNvSpPr txBox="1"/>
          <p:nvPr>
            <p:ph type="body" idx="1"/>
          </p:nvPr>
        </p:nvSpPr>
        <p:spPr>
          <a:xfrm>
            <a:off x="1206500" y="2831294"/>
            <a:ext cx="21971000" cy="9673222"/>
          </a:xfrm>
          <a:prstGeom prst="rect">
            <a:avLst/>
          </a:prstGeom>
        </p:spPr>
        <p:txBody>
          <a:bodyPr/>
          <a:lstStyle/>
          <a:p>
            <a:pPr/>
            <a:r>
              <a:t>var shares one binding</a:t>
            </a:r>
          </a:p>
          <a:p>
            <a:pPr/>
            <a:r>
              <a:t>for(var i = 0; i &lt; 3; i ++){</a:t>
            </a:r>
            <a:br/>
            <a:r>
              <a:t>  setTimeout(() =&gt; console.log(i ), 1000);</a:t>
            </a:r>
            <a:br/>
            <a:r>
              <a:t>}</a:t>
            </a:r>
          </a:p>
          <a:p>
            <a:pPr/>
            <a:r>
              <a:t>What will be the output? And Why?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var.gif" descr="var.gif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0"/>
            <a:ext cx="24384001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Loop Scope &amp; Async Behavior (Critical Concept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26336">
              <a:defRPr spc="-79" sz="7900"/>
            </a:lvl1pPr>
          </a:lstStyle>
          <a:p>
            <a:pPr/>
            <a:r>
              <a:t>Loop Scope &amp; Async Behavior (Critical Concept)</a:t>
            </a:r>
          </a:p>
        </p:txBody>
      </p:sp>
      <p:sp>
        <p:nvSpPr>
          <p:cNvPr id="338" name="let creates a new binding per iteration…"/>
          <p:cNvSpPr txBox="1"/>
          <p:nvPr>
            <p:ph type="body" idx="1"/>
          </p:nvPr>
        </p:nvSpPr>
        <p:spPr>
          <a:xfrm>
            <a:off x="1206500" y="2831294"/>
            <a:ext cx="21971000" cy="9673222"/>
          </a:xfrm>
          <a:prstGeom prst="rect">
            <a:avLst/>
          </a:prstGeom>
        </p:spPr>
        <p:txBody>
          <a:bodyPr/>
          <a:lstStyle/>
          <a:p>
            <a:pPr/>
            <a:r>
              <a:t>let creates a new binding per iteration</a:t>
            </a:r>
          </a:p>
          <a:p>
            <a:pPr/>
            <a:r>
              <a:t>for(var i = 0; i &lt; 3; i ++){</a:t>
            </a:r>
            <a:br/>
            <a:r>
              <a:t>  setTimeout(() =&gt; console.log(i ), 1000);</a:t>
            </a:r>
            <a:br/>
            <a:r>
              <a:t>}</a:t>
            </a:r>
          </a:p>
          <a:p>
            <a:pPr/>
            <a:r>
              <a:t>What will be the output? And Why?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Loop Scope &amp; Async Behavior (Critical Concept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26336">
              <a:defRPr spc="-79" sz="7900"/>
            </a:lvl1pPr>
          </a:lstStyle>
          <a:p>
            <a:pPr/>
            <a:r>
              <a:t>Loop Scope &amp; Async Behavior (Critical Concept)</a:t>
            </a:r>
          </a:p>
        </p:txBody>
      </p:sp>
      <p:sp>
        <p:nvSpPr>
          <p:cNvPr id="341" name="for(var i = 0; i &lt; 3; i ++){   setTimeout(() =&gt; console.log(i ), 1000); }…"/>
          <p:cNvSpPr txBox="1"/>
          <p:nvPr>
            <p:ph type="body" idx="1"/>
          </p:nvPr>
        </p:nvSpPr>
        <p:spPr>
          <a:xfrm>
            <a:off x="1206500" y="2831294"/>
            <a:ext cx="21971000" cy="9673222"/>
          </a:xfrm>
          <a:prstGeom prst="rect">
            <a:avLst/>
          </a:prstGeom>
        </p:spPr>
        <p:txBody>
          <a:bodyPr/>
          <a:lstStyle/>
          <a:p>
            <a:pPr marL="347472" indent="-347472" defTabSz="270255">
              <a:spcBef>
                <a:spcPts val="3500"/>
              </a:spcBef>
              <a:defRPr sz="3040"/>
            </a:pPr>
            <a:r>
              <a:t>for(var i = 0; i &lt; 3; i ++){</a:t>
            </a:r>
            <a:br/>
            <a:r>
              <a:t>  setTimeout(() =&gt; console.log(i ), 1000);</a:t>
            </a:r>
            <a:br/>
            <a:r>
              <a:t>}</a:t>
            </a:r>
          </a:p>
          <a:p>
            <a:pPr marL="347472" indent="-347472" defTabSz="270255">
              <a:spcBef>
                <a:spcPts val="3500"/>
              </a:spcBef>
              <a:defRPr sz="3040"/>
            </a:pPr>
            <a:r>
              <a:t>Output:</a:t>
            </a:r>
          </a:p>
          <a:p>
            <a:pPr lvl="1" marL="694944" indent="-347472" defTabSz="270255">
              <a:spcBef>
                <a:spcPts val="3500"/>
              </a:spcBef>
              <a:defRPr sz="3040"/>
            </a:pPr>
            <a:r>
              <a:t>in case of var</a:t>
            </a:r>
            <a:br/>
            <a:r>
              <a:t>3</a:t>
            </a:r>
            <a:br/>
            <a:r>
              <a:t>3</a:t>
            </a:r>
            <a:br/>
            <a:r>
              <a:t>3</a:t>
            </a:r>
            <a:br/>
            <a:r>
              <a:t>why?</a:t>
            </a:r>
            <a:br/>
            <a:r>
              <a:t>one shared i </a:t>
            </a:r>
            <a:br/>
            <a:r>
              <a:t>Callback runs after loop finishes </a:t>
            </a:r>
          </a:p>
          <a:p>
            <a:pPr lvl="1" marL="694944" indent="-347472" defTabSz="270255">
              <a:spcBef>
                <a:spcPts val="3500"/>
              </a:spcBef>
              <a:defRPr sz="3040"/>
            </a:pPr>
            <a:r>
              <a:t>Incase of let</a:t>
            </a:r>
            <a:br/>
            <a:r>
              <a:t>0</a:t>
            </a:r>
            <a:br/>
            <a:r>
              <a:t>1</a:t>
            </a:r>
            <a:br/>
            <a:r>
              <a:t>2</a:t>
            </a:r>
            <a:br/>
            <a:r>
              <a:t>Each iteration gets its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 own scope.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cope Chain &amp; Shadow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Scope Chain &amp; Shadowing</a:t>
            </a:r>
          </a:p>
        </p:txBody>
      </p:sp>
      <p:sp>
        <p:nvSpPr>
          <p:cNvPr id="344" name="Variable Shadowing…"/>
          <p:cNvSpPr txBox="1"/>
          <p:nvPr>
            <p:ph type="body" idx="1"/>
          </p:nvPr>
        </p:nvSpPr>
        <p:spPr>
          <a:xfrm>
            <a:off x="1206500" y="2831294"/>
            <a:ext cx="21971000" cy="9673222"/>
          </a:xfrm>
          <a:prstGeom prst="rect">
            <a:avLst/>
          </a:prstGeom>
        </p:spPr>
        <p:txBody>
          <a:bodyPr/>
          <a:lstStyle/>
          <a:p>
            <a:pPr marL="420623" indent="-420623" defTabSz="327152">
              <a:spcBef>
                <a:spcPts val="4300"/>
              </a:spcBef>
              <a:defRPr sz="3680"/>
            </a:pPr>
            <a:r>
              <a:t>Variable Shadowing</a:t>
            </a:r>
          </a:p>
          <a:p>
            <a:pPr marL="420623" indent="-420623" defTabSz="327152">
              <a:spcBef>
                <a:spcPts val="4300"/>
              </a:spcBef>
              <a:defRPr sz="3680"/>
            </a:pPr>
            <a:r>
              <a:t>let value = 10;</a:t>
            </a:r>
            <a:br/>
            <a:r>
              <a:t>{</a:t>
            </a:r>
            <a:br/>
            <a:r>
              <a:t>  let value = 20;</a:t>
            </a:r>
            <a:br/>
            <a:r>
              <a:t>  console.log(value); //20</a:t>
            </a:r>
            <a:br/>
            <a:r>
              <a:t>}</a:t>
            </a:r>
            <a:br/>
            <a:r>
              <a:t>console.log(value); //10</a:t>
            </a:r>
          </a:p>
          <a:p>
            <a:pPr marL="420623" indent="-420623" defTabSz="327152">
              <a:spcBef>
                <a:spcPts val="4300"/>
              </a:spcBef>
              <a:defRPr sz="3680"/>
            </a:pPr>
            <a:r>
              <a:t>Inner value shadows outer value</a:t>
            </a:r>
          </a:p>
          <a:p>
            <a:pPr marL="420623" indent="-420623" defTabSz="327152">
              <a:spcBef>
                <a:spcPts val="4300"/>
              </a:spcBef>
              <a:defRPr sz="3680"/>
            </a:pPr>
            <a:r>
              <a:t>Rules:</a:t>
            </a:r>
          </a:p>
          <a:p>
            <a:pPr lvl="1" marL="841247" indent="-420623" defTabSz="327152">
              <a:spcBef>
                <a:spcPts val="4300"/>
              </a:spcBef>
              <a:defRPr sz="3680"/>
            </a:pPr>
            <a:r>
              <a:t>Inner scope can access outer</a:t>
            </a:r>
          </a:p>
          <a:p>
            <a:pPr lvl="1" marL="841247" indent="-420623" defTabSz="327152">
              <a:spcBef>
                <a:spcPts val="4300"/>
              </a:spcBef>
              <a:defRPr sz="3680"/>
            </a:pPr>
            <a:r>
              <a:t>Outer cannot access inner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lobal Scope &amp; Poll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Global Scope &amp; Pollution</a:t>
            </a:r>
          </a:p>
        </p:txBody>
      </p:sp>
      <p:sp>
        <p:nvSpPr>
          <p:cNvPr id="347" name="var x = 10; var y = 20;…"/>
          <p:cNvSpPr txBox="1"/>
          <p:nvPr>
            <p:ph type="body" idx="1"/>
          </p:nvPr>
        </p:nvSpPr>
        <p:spPr>
          <a:xfrm>
            <a:off x="1206500" y="3209361"/>
            <a:ext cx="21971000" cy="9295155"/>
          </a:xfrm>
          <a:prstGeom prst="rect">
            <a:avLst/>
          </a:prstGeom>
        </p:spPr>
        <p:txBody>
          <a:bodyPr/>
          <a:lstStyle/>
          <a:p>
            <a:pPr/>
            <a:r>
              <a:t>var x = 10;</a:t>
            </a:r>
            <a:br/>
            <a:r>
              <a:t>var y = 20;</a:t>
            </a:r>
          </a:p>
          <a:p>
            <a:pPr/>
            <a:r>
              <a:t>Browser:</a:t>
            </a:r>
            <a:br/>
            <a:r>
              <a:t>window.x //10</a:t>
            </a:r>
            <a:br/>
            <a:r>
              <a:t>window.y //undefined</a:t>
            </a:r>
          </a:p>
          <a:p>
            <a:pPr/>
            <a:r>
              <a:t>Problems with var globals</a:t>
            </a:r>
          </a:p>
          <a:p>
            <a:pPr lvl="1"/>
            <a:r>
              <a:t>Name collisions</a:t>
            </a:r>
          </a:p>
          <a:p>
            <a:pPr lvl="1"/>
            <a:r>
              <a:t>Security risks</a:t>
            </a:r>
          </a:p>
          <a:p>
            <a:pPr lvl="1"/>
            <a:r>
              <a:t>Hard-to-debug bugs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Why const Is Preferred by Defaul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Why const Is Preferred by Default</a:t>
            </a:r>
          </a:p>
        </p:txBody>
      </p:sp>
      <p:sp>
        <p:nvSpPr>
          <p:cNvPr id="350" name="Using const:…"/>
          <p:cNvSpPr txBox="1"/>
          <p:nvPr>
            <p:ph type="body" idx="1"/>
          </p:nvPr>
        </p:nvSpPr>
        <p:spPr>
          <a:xfrm>
            <a:off x="1206500" y="3209361"/>
            <a:ext cx="21971000" cy="9295155"/>
          </a:xfrm>
          <a:prstGeom prst="rect">
            <a:avLst/>
          </a:prstGeom>
        </p:spPr>
        <p:txBody>
          <a:bodyPr/>
          <a:lstStyle/>
          <a:p>
            <a:pPr marL="438911" indent="-438911" defTabSz="341375">
              <a:spcBef>
                <a:spcPts val="4500"/>
              </a:spcBef>
              <a:defRPr sz="3839"/>
            </a:pPr>
            <a:r>
              <a:t>Using const:</a:t>
            </a:r>
          </a:p>
          <a:p>
            <a:pPr lvl="1" marL="877823" indent="-438911" defTabSz="341375">
              <a:spcBef>
                <a:spcPts val="4500"/>
              </a:spcBef>
              <a:defRPr sz="3839"/>
            </a:pPr>
            <a:r>
              <a:t>Documents intent</a:t>
            </a:r>
          </a:p>
          <a:p>
            <a:pPr lvl="1" marL="877823" indent="-438911" defTabSz="341375">
              <a:spcBef>
                <a:spcPts val="4500"/>
              </a:spcBef>
              <a:defRPr sz="3839"/>
            </a:pPr>
            <a:r>
              <a:t>Prevents accidental reassignment</a:t>
            </a:r>
          </a:p>
          <a:p>
            <a:pPr lvl="1" marL="877823" indent="-438911" defTabSz="341375">
              <a:spcBef>
                <a:spcPts val="4500"/>
              </a:spcBef>
              <a:defRPr sz="3839"/>
            </a:pPr>
            <a:r>
              <a:t>Improves readability</a:t>
            </a:r>
          </a:p>
          <a:p>
            <a:pPr lvl="1" marL="877823" indent="-438911" defTabSz="341375">
              <a:spcBef>
                <a:spcPts val="4500"/>
              </a:spcBef>
              <a:defRPr sz="3839"/>
            </a:pPr>
            <a:r>
              <a:t>Makes refactoring safer</a:t>
            </a:r>
          </a:p>
          <a:p>
            <a:pPr marL="438911" indent="-438911" defTabSz="341375">
              <a:spcBef>
                <a:spcPts val="4500"/>
              </a:spcBef>
              <a:defRPr sz="3839"/>
            </a:pPr>
            <a:r>
              <a:t>Industry rule: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“Use const unless you know you need let”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marL="0" indent="0" defTabSz="341375">
              <a:spcBef>
                <a:spcPts val="4500"/>
              </a:spcBef>
              <a:buSzTx/>
              <a:buNone/>
              <a:defRPr b="1" sz="3839"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let and const introduce block scoping and the temporal dead zone, eliminating entire classes of bugs caused by hoisting, redeclaration, and shared bindings that existed with var”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Angular, futuristic, white corridor with shadows" descr="Angular, futuristic, white corridor with shadow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54418" y="521711"/>
            <a:ext cx="24275164" cy="1261601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JavaScript Engine Intern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JavaScript Engine Internals</a:t>
            </a:r>
          </a:p>
        </p:txBody>
      </p:sp>
      <p:sp>
        <p:nvSpPr>
          <p:cNvPr id="187" name="A JavaScript engine has two core part:…"/>
          <p:cNvSpPr txBox="1"/>
          <p:nvPr>
            <p:ph type="body" idx="1"/>
          </p:nvPr>
        </p:nvSpPr>
        <p:spPr>
          <a:xfrm>
            <a:off x="1206500" y="3288969"/>
            <a:ext cx="21971000" cy="9215547"/>
          </a:xfrm>
          <a:prstGeom prst="rect">
            <a:avLst/>
          </a:prstGeom>
        </p:spPr>
        <p:txBody>
          <a:bodyPr/>
          <a:lstStyle/>
          <a:p>
            <a:pPr/>
            <a:r>
              <a:t>A JavaScript engine has two core part:</a:t>
            </a:r>
          </a:p>
          <a:p>
            <a:pPr lvl="1" marL="1397000" indent="-698500">
              <a:buAutoNum type="alphaUcPeriod" startAt="1"/>
            </a:pPr>
            <a:r>
              <a:t>Call Back</a:t>
            </a:r>
          </a:p>
          <a:p>
            <a:pPr lvl="1" marL="1397000" indent="-698500">
              <a:buAutoNum type="alphaUcPeriod" startAt="1"/>
            </a:pPr>
            <a:r>
              <a:t>Heap</a:t>
            </a:r>
          </a:p>
          <a:p>
            <a:pPr lvl="2"/>
            <a:r>
              <a:t>Memory area for objects and functions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lvl="2"/>
            <a:r>
              <a:t>Used for dynamic allocation</a:t>
            </a:r>
          </a:p>
          <a:p>
            <a:pPr lvl="2"/>
            <a:r>
              <a:t>const user = { name: "Alex" };</a:t>
            </a:r>
          </a:p>
          <a:p>
            <a:pPr lvl="2"/>
            <a:r>
              <a:t>The object lives in the heap; the reference lives in the stack.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AI-generated explanations of call-stack execu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AI-generated explanations of call-stack execution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Angular, futuristic, white corridor with shadows" descr="Angular, futuristic, white corridor with shadow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0" y="1016000"/>
            <a:ext cx="24384000" cy="11684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What the call stack i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What the call stack is</a:t>
            </a:r>
          </a:p>
        </p:txBody>
      </p:sp>
      <p:sp>
        <p:nvSpPr>
          <p:cNvPr id="359" name="The call stack is a LIFO (Last-In, First-Out) data structure used by a runtime (browser, Node.js, JVM, etc.) to track which function is currently executing and where to return next.…"/>
          <p:cNvSpPr txBox="1"/>
          <p:nvPr>
            <p:ph type="body" idx="1"/>
          </p:nvPr>
        </p:nvSpPr>
        <p:spPr>
          <a:xfrm>
            <a:off x="1206500" y="3127543"/>
            <a:ext cx="21971000" cy="9376973"/>
          </a:xfrm>
          <a:prstGeom prst="rect">
            <a:avLst/>
          </a:prstGeom>
        </p:spPr>
        <p:txBody>
          <a:bodyPr/>
          <a:lstStyle/>
          <a:p>
            <a:pPr/>
            <a:r>
              <a:t>The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call stack</a:t>
            </a:r>
            <a:r>
              <a:t> is a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LIFO (Last-In, First-Out)</a:t>
            </a:r>
            <a:r>
              <a:t> data structure used by a runtime (browser, Node.js, JVM, etc.) to track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which function is currently executing</a:t>
            </a:r>
            <a:r>
              <a:t> and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where to return next</a:t>
            </a:r>
            <a:r>
              <a:t>.</a:t>
            </a:r>
          </a:p>
          <a:p>
            <a:pPr/>
            <a:r>
              <a:t>Each entry in the stack is a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stack frame</a:t>
            </a:r>
            <a:r>
              <a:t>, which contains:</a:t>
            </a:r>
          </a:p>
          <a:p>
            <a:pPr lvl="1"/>
            <a:r>
              <a:t>Function name</a:t>
            </a:r>
          </a:p>
          <a:p>
            <a:pPr lvl="1"/>
            <a:r>
              <a:t>Local variables</a:t>
            </a:r>
          </a:p>
          <a:p>
            <a:pPr lvl="1"/>
            <a:r>
              <a:t>Parameters</a:t>
            </a:r>
          </a:p>
          <a:p>
            <a:pPr lvl="1"/>
            <a:r>
              <a:t>Return address (where execution resumes)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How execution wor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How execution works</a:t>
            </a:r>
          </a:p>
        </p:txBody>
      </p:sp>
      <p:sp>
        <p:nvSpPr>
          <p:cNvPr id="362" name="function A() {   B(); } function B() {   C(); } function C() {   console.log(&quot;Hello&quot;); } A();"/>
          <p:cNvSpPr txBox="1"/>
          <p:nvPr>
            <p:ph type="body" idx="1"/>
          </p:nvPr>
        </p:nvSpPr>
        <p:spPr>
          <a:xfrm>
            <a:off x="1206500" y="3127543"/>
            <a:ext cx="21971000" cy="937697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function A() {</a:t>
            </a:r>
            <a:br/>
            <a:r>
              <a:t>  B();</a:t>
            </a:r>
            <a:br/>
            <a:r>
              <a:t>}</a:t>
            </a:r>
            <a:br/>
            <a:r>
              <a:t>function B() {</a:t>
            </a:r>
            <a:br/>
            <a:r>
              <a:t>  C();</a:t>
            </a:r>
            <a:br/>
            <a:r>
              <a:t>}</a:t>
            </a:r>
            <a:br/>
            <a:r>
              <a:t>function C() {</a:t>
            </a:r>
            <a:br/>
            <a:r>
              <a:t>  console.log("Hello");</a:t>
            </a:r>
            <a:br/>
            <a:r>
              <a:t>}</a:t>
            </a:r>
            <a:br/>
            <a:r>
              <a:t>A();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How execution wor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How execution works</a:t>
            </a:r>
          </a:p>
        </p:txBody>
      </p:sp>
      <p:sp>
        <p:nvSpPr>
          <p:cNvPr id="365" name="Execution flow…"/>
          <p:cNvSpPr txBox="1"/>
          <p:nvPr>
            <p:ph type="body" idx="1"/>
          </p:nvPr>
        </p:nvSpPr>
        <p:spPr>
          <a:xfrm>
            <a:off x="1206500" y="3127543"/>
            <a:ext cx="21971000" cy="9376973"/>
          </a:xfrm>
          <a:prstGeom prst="rect">
            <a:avLst/>
          </a:prstGeom>
        </p:spPr>
        <p:txBody>
          <a:bodyPr/>
          <a:lstStyle/>
          <a:p>
            <a:pPr marL="310895" indent="-310895" defTabSz="241808">
              <a:spcBef>
                <a:spcPts val="3100"/>
              </a:spcBef>
              <a:defRPr sz="2720"/>
            </a:pPr>
            <a:r>
              <a:t>Execution flow</a:t>
            </a:r>
          </a:p>
          <a:p>
            <a:pPr lvl="1" marL="949960" indent="-474980" defTabSz="241808">
              <a:spcBef>
                <a:spcPts val="3100"/>
              </a:spcBef>
              <a:buAutoNum type="arabicPeriod" startAt="1"/>
              <a:defRPr sz="2720"/>
            </a:pPr>
            <a:r>
              <a:t>Global context is pushed</a:t>
            </a:r>
          </a:p>
          <a:p>
            <a:pPr lvl="1" marL="949960" indent="-474980" defTabSz="241808">
              <a:spcBef>
                <a:spcPts val="3100"/>
              </a:spcBef>
              <a:buAutoNum type="arabicPeriod" startAt="1"/>
              <a:defRPr sz="2720"/>
            </a:pPr>
            <a:r>
              <a:t>A() is called → push A</a:t>
            </a:r>
          </a:p>
          <a:p>
            <a:pPr lvl="1" marL="949960" indent="-474980" defTabSz="241808">
              <a:spcBef>
                <a:spcPts val="3100"/>
              </a:spcBef>
              <a:buAutoNum type="arabicPeriod" startAt="1"/>
              <a:defRPr sz="2720"/>
            </a:pPr>
            <a:r>
              <a:t>A() calls B() → push B</a:t>
            </a:r>
          </a:p>
          <a:p>
            <a:pPr lvl="1" marL="949960" indent="-474980" defTabSz="241808">
              <a:spcBef>
                <a:spcPts val="3100"/>
              </a:spcBef>
              <a:buAutoNum type="arabicPeriod" startAt="1"/>
              <a:defRPr sz="2720"/>
            </a:pPr>
            <a:r>
              <a:t>B() calls C() → push C</a:t>
            </a:r>
          </a:p>
          <a:p>
            <a:pPr lvl="1" marL="949960" indent="-474980" defTabSz="241808">
              <a:spcBef>
                <a:spcPts val="3100"/>
              </a:spcBef>
              <a:buAutoNum type="arabicPeriod" startAt="1"/>
              <a:defRPr sz="2720"/>
            </a:pPr>
            <a:r>
              <a:t>C() finishes → pop C</a:t>
            </a:r>
          </a:p>
          <a:p>
            <a:pPr lvl="1" marL="949960" indent="-474980" defTabSz="241808">
              <a:spcBef>
                <a:spcPts val="3100"/>
              </a:spcBef>
              <a:buAutoNum type="arabicPeriod" startAt="1"/>
              <a:defRPr sz="2720"/>
            </a:pPr>
            <a:r>
              <a:t>B() finishes → pop B</a:t>
            </a:r>
          </a:p>
          <a:p>
            <a:pPr lvl="1" marL="949960" indent="-474980" defTabSz="241808">
              <a:spcBef>
                <a:spcPts val="3100"/>
              </a:spcBef>
              <a:buAutoNum type="arabicPeriod" startAt="1"/>
              <a:defRPr sz="2720"/>
            </a:pPr>
            <a:r>
              <a:t>A() finishes → pop A</a:t>
            </a:r>
          </a:p>
          <a:p>
            <a:pPr lvl="1" marL="949960" indent="-474980" defTabSz="241808">
              <a:spcBef>
                <a:spcPts val="3100"/>
              </a:spcBef>
              <a:buAutoNum type="arabicPeriod" startAt="1"/>
              <a:defRPr sz="2720"/>
            </a:pPr>
            <a:r>
              <a:t>Stack returns to global</a:t>
            </a:r>
          </a:p>
          <a:p>
            <a:pPr marL="310895" indent="-310895" defTabSz="241808">
              <a:spcBef>
                <a:spcPts val="3100"/>
              </a:spcBef>
              <a:defRPr sz="2720"/>
            </a:pPr>
            <a:r>
              <a:t>Stack state (top → bottom)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How execution work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How execution works</a:t>
            </a:r>
          </a:p>
        </p:txBody>
      </p:sp>
      <p:sp>
        <p:nvSpPr>
          <p:cNvPr id="368" name="C() B() A() Global…"/>
          <p:cNvSpPr txBox="1"/>
          <p:nvPr>
            <p:ph type="body" idx="1"/>
          </p:nvPr>
        </p:nvSpPr>
        <p:spPr>
          <a:xfrm>
            <a:off x="1206500" y="3127543"/>
            <a:ext cx="21971000" cy="9376973"/>
          </a:xfrm>
          <a:prstGeom prst="rect">
            <a:avLst/>
          </a:prstGeom>
        </p:spPr>
        <p:txBody>
          <a:bodyPr/>
          <a:lstStyle/>
          <a:p>
            <a:pPr/>
            <a:r>
              <a:t>C()</a:t>
            </a:r>
            <a:br/>
            <a:r>
              <a:t>B()</a:t>
            </a:r>
            <a:br/>
            <a:r>
              <a:t>A()</a:t>
            </a:r>
            <a:br/>
            <a:r>
              <a:t>Global</a:t>
            </a:r>
          </a:p>
          <a:p>
            <a:pPr/>
            <a:r>
              <a:t>After C() returns:</a:t>
            </a:r>
            <a:br/>
            <a:r>
              <a:t>B()</a:t>
            </a:r>
            <a:br/>
            <a:r>
              <a:t>A()</a:t>
            </a:r>
            <a:br/>
            <a:r>
              <a:t>Global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Why the call stack matt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Why the call stack matters</a:t>
            </a:r>
          </a:p>
        </p:txBody>
      </p:sp>
      <p:sp>
        <p:nvSpPr>
          <p:cNvPr id="371" name="1. Debugging…"/>
          <p:cNvSpPr txBox="1"/>
          <p:nvPr>
            <p:ph type="body" idx="1"/>
          </p:nvPr>
        </p:nvSpPr>
        <p:spPr>
          <a:xfrm>
            <a:off x="1206500" y="3070317"/>
            <a:ext cx="21971000" cy="9434199"/>
          </a:xfrm>
          <a:prstGeom prst="rect">
            <a:avLst/>
          </a:prstGeom>
        </p:spPr>
        <p:txBody>
          <a:bodyPr/>
          <a:lstStyle/>
          <a:p>
            <a:pPr marL="0" indent="0" defTabSz="302260">
              <a:spcBef>
                <a:spcPts val="3900"/>
              </a:spcBef>
              <a:buSzTx/>
              <a:buNone/>
              <a:defRPr sz="3400"/>
            </a:pPr>
            <a:r>
              <a:t>1. Debugging</a:t>
            </a:r>
          </a:p>
          <a:p>
            <a:pPr lvl="1" marL="777240" indent="-388620" defTabSz="302260">
              <a:spcBef>
                <a:spcPts val="3900"/>
              </a:spcBef>
              <a:defRPr sz="3400"/>
            </a:pPr>
            <a:r>
              <a:t>Stack traces show the exact chain of calls</a:t>
            </a:r>
          </a:p>
          <a:p>
            <a:pPr lvl="1" marL="777240" indent="-388620" defTabSz="302260">
              <a:spcBef>
                <a:spcPts val="3900"/>
              </a:spcBef>
              <a:defRPr sz="3400"/>
            </a:pPr>
            <a:r>
              <a:t>Helps identify where an error originated</a:t>
            </a:r>
          </a:p>
          <a:p>
            <a:pPr marL="0" indent="0" defTabSz="302260">
              <a:spcBef>
                <a:spcPts val="3900"/>
              </a:spcBef>
              <a:buSzTx/>
              <a:buNone/>
              <a:defRPr sz="3400"/>
            </a:pPr>
            <a:r>
              <a:t>2. Performance</a:t>
            </a:r>
          </a:p>
          <a:p>
            <a:pPr lvl="1" marL="777240" indent="-388620" defTabSz="302260">
              <a:spcBef>
                <a:spcPts val="3900"/>
              </a:spcBef>
              <a:defRPr sz="3400"/>
            </a:pPr>
            <a:r>
              <a:t>Deep recursion → large stack → risk of stack overflow</a:t>
            </a:r>
          </a:p>
          <a:p>
            <a:pPr lvl="1" marL="777240" indent="-388620" defTabSz="302260">
              <a:spcBef>
                <a:spcPts val="3900"/>
              </a:spcBef>
              <a:defRPr sz="3400"/>
            </a:pPr>
            <a:r>
              <a:t>Each function call has memory cost</a:t>
            </a:r>
          </a:p>
          <a:p>
            <a:pPr marL="0" indent="0" defTabSz="302260">
              <a:spcBef>
                <a:spcPts val="3900"/>
              </a:spcBef>
              <a:buSzTx/>
              <a:buNone/>
              <a:defRPr sz="3400"/>
            </a:pPr>
            <a:r>
              <a:t>3. Language behavior</a:t>
            </a:r>
          </a:p>
          <a:p>
            <a:pPr lvl="1" marL="777240" indent="-388620" defTabSz="302260">
              <a:spcBef>
                <a:spcPts val="3900"/>
              </a:spcBef>
              <a:defRPr sz="3400"/>
            </a:pPr>
            <a:r>
              <a:t>Explains why synchronous code blocks execution</a:t>
            </a:r>
          </a:p>
          <a:p>
            <a:pPr lvl="1" marL="777240" indent="-388620" defTabSz="302260">
              <a:spcBef>
                <a:spcPts val="3900"/>
              </a:spcBef>
              <a:defRPr sz="3400"/>
            </a:pPr>
            <a:r>
              <a:t>Explains execution order precisely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Common pitfalls explained by the call stac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21408">
              <a:defRPr spc="-87" sz="8700"/>
            </a:lvl1pPr>
          </a:lstStyle>
          <a:p>
            <a:pPr/>
            <a:r>
              <a:t>Common pitfalls explained by the call stack</a:t>
            </a:r>
          </a:p>
        </p:txBody>
      </p:sp>
      <p:sp>
        <p:nvSpPr>
          <p:cNvPr id="374" name="❌ Stack Overflow function recurse() {   recurse(); } recurse();…"/>
          <p:cNvSpPr txBox="1"/>
          <p:nvPr>
            <p:ph type="body" idx="1"/>
          </p:nvPr>
        </p:nvSpPr>
        <p:spPr>
          <a:xfrm>
            <a:off x="1206500" y="3070317"/>
            <a:ext cx="21971000" cy="943419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❌ Stack Overflow</a:t>
            </a:r>
            <a:br/>
            <a:r>
              <a:t>function recurse() {</a:t>
            </a:r>
            <a:br/>
            <a:r>
              <a:t>  recurse();</a:t>
            </a:r>
            <a:br/>
            <a:r>
              <a:t>}</a:t>
            </a:r>
            <a:br/>
            <a:r>
              <a:t>recurse();</a:t>
            </a:r>
          </a:p>
          <a:p>
            <a:pPr marL="0" indent="0">
              <a:buSzTx/>
              <a:buNone/>
            </a:pPr>
            <a:r>
              <a:t>No base case -&gt; infinite calls -&gt; stack memory exhausted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Common pitfalls explained by the call stac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21408">
              <a:defRPr spc="-87" sz="8700"/>
            </a:lvl1pPr>
          </a:lstStyle>
          <a:p>
            <a:pPr/>
            <a:r>
              <a:t>Common pitfalls explained by the call stack</a:t>
            </a:r>
          </a:p>
        </p:txBody>
      </p:sp>
      <p:sp>
        <p:nvSpPr>
          <p:cNvPr id="377" name="❌ Blocking Execution while (true) {}…"/>
          <p:cNvSpPr txBox="1"/>
          <p:nvPr>
            <p:ph type="body" idx="1"/>
          </p:nvPr>
        </p:nvSpPr>
        <p:spPr>
          <a:xfrm>
            <a:off x="1206500" y="3070317"/>
            <a:ext cx="21971000" cy="943419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❌ Blocking Execution</a:t>
            </a:r>
            <a:br/>
            <a:r>
              <a:t>while (true) {}</a:t>
            </a:r>
          </a:p>
          <a:p>
            <a:pPr marL="0" indent="0">
              <a:buSzTx/>
              <a:buNone/>
            </a:pPr>
            <a:r>
              <a:t>The call stack never clears -&gt; browser freezes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Call stack vs async code (important distinction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75104">
              <a:defRPr spc="-81" sz="8100"/>
            </a:lvl1pPr>
          </a:lstStyle>
          <a:p>
            <a:pPr/>
            <a:r>
              <a:t>Call stack vs async code (important distinction)</a:t>
            </a:r>
          </a:p>
        </p:txBody>
      </p:sp>
      <p:sp>
        <p:nvSpPr>
          <p:cNvPr id="380" name="The call stack handles only synchronous code.…"/>
          <p:cNvSpPr txBox="1"/>
          <p:nvPr>
            <p:ph type="body" idx="1"/>
          </p:nvPr>
        </p:nvSpPr>
        <p:spPr>
          <a:xfrm>
            <a:off x="1206500" y="3070317"/>
            <a:ext cx="21971000" cy="943419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The call stack handles only synchronous code.</a:t>
            </a:r>
          </a:p>
          <a:p>
            <a:pPr marL="0" indent="0">
              <a:buSzTx/>
              <a:buNone/>
            </a:pPr>
            <a:r>
              <a:t>console.log("A");</a:t>
            </a:r>
            <a:br/>
            <a:r>
              <a:t>setTimeout(() =&gt; {</a:t>
            </a:r>
            <a:br/>
            <a:r>
              <a:t>  console.log("B");</a:t>
            </a:r>
            <a:br/>
            <a:r>
              <a:t>}, 0);</a:t>
            </a:r>
            <a:br/>
            <a:r>
              <a:t>console.log(“C");</a:t>
            </a:r>
          </a:p>
          <a:p>
            <a:pPr marL="0" indent="0">
              <a:buSzTx/>
              <a:buNone/>
            </a:pPr>
            <a:r>
              <a:t>Execution Order</a:t>
            </a:r>
            <a:br/>
            <a:r>
              <a:t>A</a:t>
            </a:r>
            <a:br/>
            <a:r>
              <a:t>C</a:t>
            </a:r>
            <a:br/>
            <a:r>
              <a:t>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8702" y="1447203"/>
            <a:ext cx="19846596" cy="11163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all stack vs async code (important distinction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75104">
              <a:defRPr spc="-81" sz="8100"/>
            </a:lvl1pPr>
          </a:lstStyle>
          <a:p>
            <a:pPr/>
            <a:r>
              <a:t>Call stack vs async code (important distinction)</a:t>
            </a:r>
          </a:p>
        </p:txBody>
      </p:sp>
      <p:sp>
        <p:nvSpPr>
          <p:cNvPr id="383" name="Why?…"/>
          <p:cNvSpPr txBox="1"/>
          <p:nvPr>
            <p:ph type="body" idx="1"/>
          </p:nvPr>
        </p:nvSpPr>
        <p:spPr>
          <a:xfrm>
            <a:off x="1206500" y="3070317"/>
            <a:ext cx="21971000" cy="943419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Why?</a:t>
            </a:r>
          </a:p>
          <a:p>
            <a:pPr/>
            <a:r>
              <a:t>setTimeout callback is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 not published immediately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/>
            <a:r>
              <a:t>It goes to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callback queue</a:t>
            </a: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/>
            <a:r>
              <a:t>Executed only after the call stack is empty</a:t>
            </a:r>
          </a:p>
          <a:p>
            <a:pPr marL="0" indent="0">
              <a:buSzTx/>
              <a:buNone/>
            </a:pPr>
            <a:r>
              <a:t>(Call stack + Web APIs + Task Queue = Event Loop)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Debugging JS issues using Curs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Debugging JS issues using Cursor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Debug Set 1 — Silent Logic Bugs (Pure JS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67711">
              <a:defRPr spc="-93" sz="9300"/>
            </a:lvl1pPr>
          </a:lstStyle>
          <a:p>
            <a:pPr/>
            <a:r>
              <a:t>Debug Set 1 — Silent Logic Bugs (Pure JS)</a:t>
            </a:r>
          </a:p>
        </p:txBody>
      </p:sp>
      <p:sp>
        <p:nvSpPr>
          <p:cNvPr id="388" name="Bug 1: Condition Always Passes function canEdit(user) {   if (user.role === &quot;admin&quot; || &quot;editor&quot;) {     return true;   }   return false; } console.log(canEdit({ role: &quot;guest&quot; })); // ❌ true Ask cursor: “Explain why this condition always evaluates to true."/>
          <p:cNvSpPr txBox="1"/>
          <p:nvPr>
            <p:ph type="body" idx="1"/>
          </p:nvPr>
        </p:nvSpPr>
        <p:spPr>
          <a:xfrm>
            <a:off x="1206500" y="3140476"/>
            <a:ext cx="21971000" cy="9351340"/>
          </a:xfrm>
          <a:prstGeom prst="rect">
            <a:avLst/>
          </a:prstGeom>
        </p:spPr>
        <p:txBody>
          <a:bodyPr/>
          <a:lstStyle/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Bug 1: Condition Always Passes</a:t>
            </a:r>
            <a:br/>
            <a:r>
              <a:t>function canEdit(user) {</a:t>
            </a:r>
            <a:br/>
            <a:r>
              <a:t>  if (user.role === "admin" || "editor") {</a:t>
            </a:r>
            <a:br/>
            <a:r>
              <a:t>    return true;</a:t>
            </a:r>
            <a:br/>
            <a:r>
              <a:t>  }</a:t>
            </a:r>
            <a:br/>
            <a:r>
              <a:t>  return false;</a:t>
            </a:r>
            <a:br/>
            <a:r>
              <a:t>}</a:t>
            </a:r>
            <a:br/>
            <a:r>
              <a:t>console.log(canEdit({ role: "guest" })); // ❌ true</a:t>
            </a:r>
            <a:br/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Ask cursor: “Explain why this condition always evaluates to true.”</a:t>
            </a:r>
            <a:b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</a:br>
            <a:endParaRPr b="1">
              <a:latin typeface="Avenir Next Regular"/>
              <a:ea typeface="Avenir Next Regular"/>
              <a:cs typeface="Avenir Next Regular"/>
              <a:sym typeface="Avenir Next Regular"/>
            </a:endParaRPr>
          </a:p>
          <a:p>
            <a:pPr marL="0" indent="0" defTabSz="270255">
              <a:spcBef>
                <a:spcPts val="3500"/>
              </a:spcBef>
              <a:buSzTx/>
              <a:buNone/>
              <a:defRPr sz="3040"/>
            </a:pP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Bug 2: Incorrect Comparison</a:t>
            </a:r>
            <a:b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</a:br>
            <a:r>
              <a:t>function isAdult(age) {</a:t>
            </a:r>
            <a:br/>
            <a:r>
              <a:t>  return age &gt; 18 == true;</a:t>
            </a:r>
            <a:br/>
            <a:r>
              <a:t>}</a:t>
            </a:r>
            <a:br/>
            <a:r>
              <a:t>console.log(isAdult(17)); // ❌ true</a:t>
            </a:r>
          </a:p>
          <a:p>
            <a:pPr marL="0" indent="0" defTabSz="270255">
              <a:spcBef>
                <a:spcPts val="3500"/>
              </a:spcBef>
              <a:buSzTx/>
              <a:buNone/>
              <a:defRPr b="1" sz="3040"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Ask cursor: “Evaluate operator precedence step by step.”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68382" y="1933857"/>
            <a:ext cx="19242284" cy="99491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Execution Context (How Code Starts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79">
              <a:defRPr spc="-95" sz="9500"/>
            </a:lvl1pPr>
          </a:lstStyle>
          <a:p>
            <a:pPr/>
            <a:r>
              <a:t>Execution Context (How Code Starts)</a:t>
            </a:r>
          </a:p>
        </p:txBody>
      </p:sp>
      <p:sp>
        <p:nvSpPr>
          <p:cNvPr id="194" name="Whenever JavaScript runs, it creates an Execution Context.…"/>
          <p:cNvSpPr txBox="1"/>
          <p:nvPr>
            <p:ph type="body" idx="1"/>
          </p:nvPr>
        </p:nvSpPr>
        <p:spPr>
          <a:xfrm>
            <a:off x="1206500" y="2875849"/>
            <a:ext cx="21971000" cy="9628667"/>
          </a:xfrm>
          <a:prstGeom prst="rect">
            <a:avLst/>
          </a:prstGeom>
        </p:spPr>
        <p:txBody>
          <a:bodyPr/>
          <a:lstStyle/>
          <a:p>
            <a:pPr marL="324611" indent="-324611" defTabSz="252475">
              <a:spcBef>
                <a:spcPts val="3300"/>
              </a:spcBef>
              <a:defRPr sz="2840"/>
            </a:pPr>
            <a:r>
              <a:t>Whenever JavaScript runs, it creates an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Execution Context</a:t>
            </a:r>
            <a:r>
              <a:t>.</a:t>
            </a:r>
          </a:p>
          <a:p>
            <a:pPr marL="324611" indent="-324611" defTabSz="252475">
              <a:spcBef>
                <a:spcPts val="3300"/>
              </a:spcBef>
              <a:defRPr sz="2840"/>
            </a:pPr>
            <a:r>
              <a:t>Types:</a:t>
            </a:r>
          </a:p>
          <a:p>
            <a:pPr lvl="1" marL="991869" indent="-495934" defTabSz="252475">
              <a:spcBef>
                <a:spcPts val="3300"/>
              </a:spcBef>
              <a:buAutoNum type="alphaUcPeriod" startAt="1"/>
              <a:defRPr sz="2840"/>
            </a:pPr>
            <a:r>
              <a:t>Global Execution Context</a:t>
            </a:r>
          </a:p>
          <a:p>
            <a:pPr lvl="1" marL="991869" indent="-495934" defTabSz="252475">
              <a:spcBef>
                <a:spcPts val="3300"/>
              </a:spcBef>
              <a:buAutoNum type="alphaUcPeriod" startAt="1"/>
              <a:defRPr sz="2840"/>
            </a:pPr>
            <a:r>
              <a:t>Function Execution Context</a:t>
            </a:r>
          </a:p>
          <a:p>
            <a:pPr marL="324611" indent="-324611" defTabSz="252475">
              <a:spcBef>
                <a:spcPts val="3300"/>
              </a:spcBef>
              <a:defRPr sz="2840"/>
            </a:pPr>
            <a:r>
              <a:t>Each context has:</a:t>
            </a:r>
          </a:p>
          <a:p>
            <a:pPr lvl="1" marL="649223" indent="-324611" defTabSz="252475">
              <a:spcBef>
                <a:spcPts val="3300"/>
              </a:spcBef>
              <a:defRPr sz="2840"/>
            </a:pPr>
            <a:r>
              <a:t>Variable Environment (variables, functions)</a:t>
            </a:r>
          </a:p>
          <a:p>
            <a:pPr lvl="1" marL="649223" indent="-324611" defTabSz="252475">
              <a:spcBef>
                <a:spcPts val="3300"/>
              </a:spcBef>
              <a:defRPr sz="2840"/>
            </a:pPr>
            <a:r>
              <a:t>Scope Chain</a:t>
            </a:r>
          </a:p>
          <a:p>
            <a:pPr lvl="1" marL="649223" indent="-324611" defTabSz="252475">
              <a:spcBef>
                <a:spcPts val="3300"/>
              </a:spcBef>
              <a:defRPr sz="2840"/>
            </a:pPr>
            <a:r>
              <a:t>this value </a:t>
            </a:r>
          </a:p>
          <a:p>
            <a:pPr marL="324611" indent="-324611" defTabSz="252475">
              <a:spcBef>
                <a:spcPts val="3300"/>
              </a:spcBef>
              <a:defRPr sz="2840"/>
            </a:pPr>
            <a:r>
              <a:t>Creation happens in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two phases</a:t>
            </a:r>
            <a:r>
              <a:t>:</a:t>
            </a:r>
          </a:p>
          <a:p>
            <a:pPr lvl="1" marL="991869" indent="-495934" defTabSz="252475">
              <a:spcBef>
                <a:spcPts val="3300"/>
              </a:spcBef>
              <a:buAutoNum type="arabicPeriod" startAt="1"/>
              <a:defRPr sz="2840"/>
            </a:pPr>
            <a:r>
              <a:t>Memory Creation(Hoisting)</a:t>
            </a:r>
          </a:p>
          <a:p>
            <a:pPr lvl="1" marL="991869" indent="-495934" defTabSz="252475">
              <a:spcBef>
                <a:spcPts val="3300"/>
              </a:spcBef>
              <a:buAutoNum type="arabicPeriod" startAt="1"/>
              <a:defRPr sz="2840"/>
            </a:pPr>
            <a:r>
              <a:t>Execution Phase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8_MinimalistLight">
  <a:themeElements>
    <a:clrScheme name="38_MinimalistLight">
      <a:dk1>
        <a:srgbClr val="53585F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8_MinimalistLight">
  <a:themeElements>
    <a:clrScheme name="38_MinimalistLight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-9155"/>
            <a:lumOff val="-32673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>
              <a:satOff val="-9155"/>
              <a:lumOff val="-32673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355600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chemeClr val="accent1">
                <a:satOff val="-9155"/>
                <a:lumOff val="-32673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